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87" r:id="rId2"/>
    <p:sldId id="358" r:id="rId3"/>
    <p:sldId id="1209" r:id="rId4"/>
    <p:sldId id="1228" r:id="rId5"/>
    <p:sldId id="1232" r:id="rId6"/>
    <p:sldId id="1226" r:id="rId7"/>
    <p:sldId id="1236" r:id="rId8"/>
    <p:sldId id="1229" r:id="rId9"/>
    <p:sldId id="1225" r:id="rId10"/>
    <p:sldId id="1210" r:id="rId11"/>
    <p:sldId id="1227" r:id="rId12"/>
    <p:sldId id="1230" r:id="rId13"/>
    <p:sldId id="1220" r:id="rId14"/>
    <p:sldId id="1222" r:id="rId15"/>
    <p:sldId id="1235" r:id="rId16"/>
    <p:sldId id="1223" r:id="rId17"/>
    <p:sldId id="1224" r:id="rId18"/>
    <p:sldId id="1207" r:id="rId19"/>
    <p:sldId id="381" r:id="rId20"/>
    <p:sldId id="382" r:id="rId21"/>
    <p:sldId id="379" r:id="rId22"/>
    <p:sldId id="1181" r:id="rId23"/>
  </p:sldIdLst>
  <p:sldSz cx="12192000" cy="6858000"/>
  <p:notesSz cx="9775825" cy="6645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Slides" id="{DE8BF54A-1323-4403-83F8-D7B5510C9D53}">
          <p14:sldIdLst>
            <p14:sldId id="287"/>
            <p14:sldId id="358"/>
            <p14:sldId id="1209"/>
            <p14:sldId id="1228"/>
            <p14:sldId id="1232"/>
            <p14:sldId id="1226"/>
            <p14:sldId id="1236"/>
            <p14:sldId id="1229"/>
            <p14:sldId id="1225"/>
            <p14:sldId id="1210"/>
            <p14:sldId id="1227"/>
            <p14:sldId id="1230"/>
            <p14:sldId id="1220"/>
            <p14:sldId id="1222"/>
            <p14:sldId id="1235"/>
            <p14:sldId id="1223"/>
            <p14:sldId id="1224"/>
            <p14:sldId id="1207"/>
            <p14:sldId id="381"/>
            <p14:sldId id="382"/>
            <p14:sldId id="379"/>
            <p14:sldId id="11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ve, Susan" initials="G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0D3FF"/>
    <a:srgbClr val="7F007D"/>
    <a:srgbClr val="004050"/>
    <a:srgbClr val="00EDB5"/>
    <a:srgbClr val="C4FFFF"/>
    <a:srgbClr val="F3622C"/>
    <a:srgbClr val="FF00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2" autoAdjust="0"/>
    <p:restoredTop sz="81310" autoAdjust="0"/>
  </p:normalViewPr>
  <p:slideViewPr>
    <p:cSldViewPr snapToGrid="0" snapToObjects="1" showGuides="1">
      <p:cViewPr varScale="1">
        <p:scale>
          <a:sx n="90" d="100"/>
          <a:sy n="90" d="100"/>
        </p:scale>
        <p:origin x="114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123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Fishpool" userId="b7923bd0fa9cf83f" providerId="LiveId" clId="{454C8AB7-8838-4581-89EA-C0929657343B}"/>
    <pc:docChg chg="custSel modSld">
      <pc:chgData name="Mark Fishpool" userId="b7923bd0fa9cf83f" providerId="LiveId" clId="{454C8AB7-8838-4581-89EA-C0929657343B}" dt="2023-10-16T10:56:00.917" v="91" actId="20577"/>
      <pc:docMkLst>
        <pc:docMk/>
      </pc:docMkLst>
      <pc:sldChg chg="modSp mod">
        <pc:chgData name="Mark Fishpool" userId="b7923bd0fa9cf83f" providerId="LiveId" clId="{454C8AB7-8838-4581-89EA-C0929657343B}" dt="2023-10-16T10:35:29.017" v="21" actId="20577"/>
        <pc:sldMkLst>
          <pc:docMk/>
          <pc:sldMk cId="1095624585" sldId="1209"/>
        </pc:sldMkLst>
        <pc:spChg chg="mod">
          <ac:chgData name="Mark Fishpool" userId="b7923bd0fa9cf83f" providerId="LiveId" clId="{454C8AB7-8838-4581-89EA-C0929657343B}" dt="2023-10-16T10:35:29.017" v="21" actId="20577"/>
          <ac:spMkLst>
            <pc:docMk/>
            <pc:sldMk cId="1095624585" sldId="1209"/>
            <ac:spMk id="5" creationId="{83210D58-BB06-4C1F-B964-2BF9C55579E4}"/>
          </ac:spMkLst>
        </pc:spChg>
      </pc:sldChg>
      <pc:sldChg chg="modSp mod">
        <pc:chgData name="Mark Fishpool" userId="b7923bd0fa9cf83f" providerId="LiveId" clId="{454C8AB7-8838-4581-89EA-C0929657343B}" dt="2023-10-16T10:56:00.917" v="91" actId="20577"/>
        <pc:sldMkLst>
          <pc:docMk/>
          <pc:sldMk cId="2096310319" sldId="1223"/>
        </pc:sldMkLst>
        <pc:spChg chg="mod">
          <ac:chgData name="Mark Fishpool" userId="b7923bd0fa9cf83f" providerId="LiveId" clId="{454C8AB7-8838-4581-89EA-C0929657343B}" dt="2023-10-16T10:56:00.917" v="91" actId="20577"/>
          <ac:spMkLst>
            <pc:docMk/>
            <pc:sldMk cId="2096310319" sldId="1223"/>
            <ac:spMk id="3" creationId="{B03ADD14-0403-519A-E5F6-2D372BFBF71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rust-lang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5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 example we're creating a slice of elements 1,2 and 3 using the reference &amp;T (where "T" is type) to borrow the owned vector subset and just specifying the (exclusive) range we require.</a:t>
            </a:r>
          </a:p>
          <a:p>
            <a:endParaRPr lang="en-GB" dirty="0"/>
          </a:p>
          <a:p>
            <a:r>
              <a:rPr lang="en-GB" dirty="0"/>
              <a:t>We can then use a regular index to access the first element in the slice.  Accessing the last element can be achieved a number of ways but first() and last() are convenient methods available from </a:t>
            </a:r>
            <a:r>
              <a:rPr lang="en-GB" dirty="0" err="1"/>
              <a:t>Deref</a:t>
            </a:r>
            <a:r>
              <a:rPr lang="en-GB" dirty="0"/>
              <a:t>&lt;Target=[T]&gt;, so we'll use the latter.  It will return an abstracted Option (could be None) so will need unwrapping to access the value.</a:t>
            </a:r>
          </a:p>
          <a:p>
            <a:endParaRPr lang="en-GB" dirty="0"/>
          </a:p>
          <a:p>
            <a:r>
              <a:rPr lang="en-GB" dirty="0"/>
              <a:t>Slices of a vector are popularly passed into functions as an argument as they are read-only, whereas as a vector is typically mutable.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079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/>
              <a:t>Further </a:t>
            </a:r>
            <a:r>
              <a:rPr lang="en-GB" b="1" dirty="0"/>
              <a:t>reading:</a:t>
            </a:r>
          </a:p>
          <a:p>
            <a:r>
              <a:rPr lang="en-GB" dirty="0"/>
              <a:t>https://doc.rust-lang.org/std/vec/struct.Vec.html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379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creating a simple Rust program to demonstrate correct use of vectors and some essential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575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Trying to duplicate the original vector with a simple assignment will result in error code E0382 – which occurs when an attempt occurs to use a variable after it's "owned" contents have been moved elsewhere.</a:t>
            </a:r>
          </a:p>
          <a:p>
            <a:endParaRPr lang="en-GB" b="1" dirty="0"/>
          </a:p>
          <a:p>
            <a:r>
              <a:rPr lang="en-GB" b="0" dirty="0"/>
              <a:t>This would be the offending line of code:</a:t>
            </a:r>
          </a:p>
          <a:p>
            <a:endParaRPr lang="en-GB" dirty="0"/>
          </a:p>
          <a:p>
            <a:r>
              <a:rPr lang="en-GB" b="1" dirty="0"/>
              <a:t>let my_vec2 = </a:t>
            </a:r>
            <a:r>
              <a:rPr lang="en-GB" b="1" dirty="0" err="1"/>
              <a:t>my_vec</a:t>
            </a:r>
            <a:r>
              <a:rPr lang="en-GB" b="1" dirty="0"/>
              <a:t>;</a:t>
            </a:r>
          </a:p>
          <a:p>
            <a:endParaRPr lang="en-GB" b="1" dirty="0"/>
          </a:p>
          <a:p>
            <a:r>
              <a:rPr lang="en-GB" b="0" dirty="0"/>
              <a:t>The issue here isn't the line of code, but rather that we then try to access </a:t>
            </a:r>
            <a:r>
              <a:rPr lang="en-GB" b="0" dirty="0" err="1"/>
              <a:t>my_vec</a:t>
            </a:r>
            <a:r>
              <a:rPr lang="en-GB" b="0" dirty="0"/>
              <a:t> afterwards – we can't – as the "move" resulting from this code has shifted the ownership of the vector data to the my_vec2 variable.  Which, of course, isn't what we wanted.</a:t>
            </a:r>
          </a:p>
          <a:p>
            <a:endParaRPr lang="en-GB" b="0" dirty="0"/>
          </a:p>
          <a:p>
            <a:r>
              <a:rPr lang="en-GB" b="0" dirty="0"/>
              <a:t>This is caused because Rust's ownership system is preventing to owners of the same piece of data.  And that </a:t>
            </a:r>
            <a:r>
              <a:rPr lang="en-GB" b="0" dirty="0" err="1"/>
              <a:t>Vec</a:t>
            </a:r>
            <a:r>
              <a:rPr lang="en-GB" b="0" dirty="0"/>
              <a:t>&lt;i32&gt; doesn't implement the copy trait (due to complications with heap allocation); so, the assignment won't work as an implicit copy (as it did with the stack-based array).</a:t>
            </a:r>
          </a:p>
          <a:p>
            <a:endParaRPr lang="en-GB" b="0" dirty="0"/>
          </a:p>
          <a:p>
            <a:r>
              <a:rPr lang="en-GB" b="0" dirty="0"/>
              <a:t>Of course, to solve this we have different options.  We could take a reference – that's fine for borrowing the original vector data for use in a function, but that's not what we want to do here (we'd have mutable and immutable borrows to the same data in the share scope)</a:t>
            </a:r>
          </a:p>
          <a:p>
            <a:endParaRPr lang="en-GB" b="0" dirty="0"/>
          </a:p>
          <a:p>
            <a:r>
              <a:rPr lang="en-GB" b="0" dirty="0"/>
              <a:t>No, what we want to do is to </a:t>
            </a:r>
            <a:r>
              <a:rPr lang="en-GB" b="0" i="1" dirty="0"/>
              <a:t>physically</a:t>
            </a:r>
            <a:r>
              <a:rPr lang="en-GB" b="0" dirty="0"/>
              <a:t> </a:t>
            </a:r>
            <a:r>
              <a:rPr lang="en-GB" b="0" i="1" dirty="0"/>
              <a:t>duplicate</a:t>
            </a:r>
            <a:r>
              <a:rPr lang="en-GB" b="0" dirty="0"/>
              <a:t> the data and give the copied vector a new owner (my_vec2); that's what the .clone() method can do.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087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 – in both cases we're getting immutable references to the vector.</a:t>
            </a:r>
          </a:p>
          <a:p>
            <a:br>
              <a:rPr lang="en-GB" dirty="0"/>
            </a:br>
            <a:r>
              <a:rPr lang="en-GB" dirty="0"/>
              <a:t>This will cause us an issue if we should want to alter the values in the vector; they need to be mutable.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882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053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Again, this simplistic approach is fine, but it will incur a run-time panic in the main thread if the needle is not found, None is returned, and we attempt to simply unwrap this, i.e.</a:t>
            </a:r>
          </a:p>
          <a:p>
            <a:endParaRPr lang="en-GB" dirty="0"/>
          </a:p>
          <a:p>
            <a:r>
              <a:rPr lang="en-US" dirty="0"/>
              <a:t>thread 'main' panicked at 'called `Option::unwrap()` on a `None` value', </a:t>
            </a:r>
            <a:r>
              <a:rPr lang="en-US" dirty="0" err="1"/>
              <a:t>src</a:t>
            </a:r>
            <a:r>
              <a:rPr lang="en-US" dirty="0"/>
              <a:t>/main.rs:12:32 note: </a:t>
            </a:r>
            <a:r>
              <a:rPr lang="en-US" dirty="0">
                <a:effectLst/>
                <a:hlinkClick r:id="rId3"/>
              </a:rPr>
              <a:t>run with `RUST_BACKTRACE=1` environment variable to display a backtrace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137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89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creating another Rust program which requires the use of a vector.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717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866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808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47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additional information you may find useful…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732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Rust, keywords are separated into three distinct categories.</a:t>
            </a:r>
          </a:p>
          <a:p>
            <a:endParaRPr lang="en-GB" dirty="0"/>
          </a:p>
          <a:p>
            <a:r>
              <a:rPr lang="en-GB" dirty="0"/>
              <a:t>These categories are: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Strict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Reserved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Weak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Each category refers to the keywords level of restriction in terms of naming identifiers, e.g. items, variables, labels, crates etc.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In detail then: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Strict	- cannot be used for naming identifiers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Reserved 	- at time of writing, these keywords are reserved for </a:t>
            </a:r>
            <a:r>
              <a:rPr lang="en-GB" i="1" dirty="0"/>
              <a:t>future</a:t>
            </a:r>
            <a:r>
              <a:rPr lang="en-GB" dirty="0"/>
              <a:t> use (to make existing code forward-compatible with new Rust language development)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Weak	- only have special meaning in particular contexts, so may be usable as an identifier ("union" is the quoted example of this)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In addition it is possible to use </a:t>
            </a:r>
            <a:r>
              <a:rPr lang="en-GB" i="1" dirty="0"/>
              <a:t>raw</a:t>
            </a:r>
            <a:r>
              <a:rPr lang="en-GB" dirty="0"/>
              <a:t> identifiers.  A raw identifier allows you to use keywords as an identifier; simply prefix the keyword with "r#".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For example…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 err="1"/>
              <a:t>fn</a:t>
            </a:r>
            <a:r>
              <a:rPr lang="en-GB" b="1" dirty="0"/>
              <a:t> move()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     //do something…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}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i="1" dirty="0"/>
              <a:t>won't </a:t>
            </a:r>
            <a:r>
              <a:rPr lang="en-GB" dirty="0"/>
              <a:t>compile.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However, this </a:t>
            </a:r>
            <a:r>
              <a:rPr lang="en-GB" i="1" dirty="0"/>
              <a:t>will</a:t>
            </a:r>
            <a:r>
              <a:rPr lang="en-GB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err="1"/>
              <a:t>fn</a:t>
            </a:r>
            <a:r>
              <a:rPr lang="en-GB" dirty="0"/>
              <a:t> </a:t>
            </a:r>
            <a:r>
              <a:rPr lang="en-GB" b="1" dirty="0" err="1"/>
              <a:t>r#</a:t>
            </a:r>
            <a:r>
              <a:rPr lang="en-GB" dirty="0" err="1"/>
              <a:t>move</a:t>
            </a:r>
            <a:r>
              <a:rPr lang="en-GB" dirty="0"/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    //do something…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}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In addition, the "r#" must also be used on the function call itself.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17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vector's length is not the same as its capacity and the two should not be confused!</a:t>
            </a:r>
          </a:p>
          <a:p>
            <a:endParaRPr lang="en-GB" dirty="0"/>
          </a:p>
          <a:p>
            <a:r>
              <a:rPr lang="en-GB" dirty="0"/>
              <a:t>The length is simply the number of elements (values) the vector is currently storing.</a:t>
            </a:r>
          </a:p>
          <a:p>
            <a:r>
              <a:rPr lang="en-GB" dirty="0"/>
              <a:t>The capacity is the current memory allocation for current and future elements; if the length attempts to exceed the capacity, a memory reallocation will automatically occur and, as with use of C's </a:t>
            </a:r>
            <a:r>
              <a:rPr lang="en-GB" dirty="0" err="1"/>
              <a:t>realloc</a:t>
            </a:r>
            <a:r>
              <a:rPr lang="en-GB" dirty="0"/>
              <a:t>, if contiguous space cannot be found on the heap, forced reallocation, copy and free (of the original) allocated block will occur (with associated time overhead).</a:t>
            </a:r>
          </a:p>
          <a:p>
            <a:endParaRPr lang="en-GB" dirty="0"/>
          </a:p>
          <a:p>
            <a:r>
              <a:rPr lang="en-GB" dirty="0"/>
              <a:t>One solution is to use the "with capacity" static function…</a:t>
            </a:r>
          </a:p>
          <a:p>
            <a:endParaRPr lang="en-GB" dirty="0"/>
          </a:p>
          <a:p>
            <a:r>
              <a:rPr lang="en-GB" b="1" dirty="0"/>
              <a:t>Further reading:</a:t>
            </a:r>
          </a:p>
          <a:p>
            <a:r>
              <a:rPr lang="en-GB" dirty="0"/>
              <a:t>https://doc.rust-lang.org/stable/rust-by-example/primitives/array.html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074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And, of course, any attempt to access an invalid vector element will yield an "out of bounds" panic.  Although please note – this was not spotted by the </a:t>
            </a:r>
            <a:r>
              <a:rPr lang="en-GB" dirty="0" err="1"/>
              <a:t>Rustc</a:t>
            </a:r>
            <a:r>
              <a:rPr lang="en-GB" dirty="0"/>
              <a:t> compiler…</a:t>
            </a:r>
          </a:p>
          <a:p>
            <a:endParaRPr lang="en-GB" dirty="0"/>
          </a:p>
          <a:p>
            <a:r>
              <a:rPr lang="en-GB" dirty="0"/>
              <a:t>It is possible to use get and </a:t>
            </a:r>
            <a:r>
              <a:rPr lang="en-GB" dirty="0" err="1"/>
              <a:t>get_mut</a:t>
            </a:r>
            <a:r>
              <a:rPr lang="en-GB" dirty="0"/>
              <a:t> methods to checks where the requested index is within the bounds of the current vector.</a:t>
            </a:r>
          </a:p>
          <a:p>
            <a:endParaRPr lang="en-GB" dirty="0"/>
          </a:p>
          <a:p>
            <a:r>
              <a:rPr lang="en-GB" dirty="0"/>
              <a:t>An alternate technique does exist…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Technical note</a:t>
            </a:r>
          </a:p>
          <a:p>
            <a:r>
              <a:rPr lang="en-GB" b="0" dirty="0"/>
              <a:t>Accessing the Vector element for an assignment requires using the &amp; operator, to borrow a reference e.g.</a:t>
            </a:r>
          </a:p>
          <a:p>
            <a:endParaRPr lang="en-GB" b="1" dirty="0"/>
          </a:p>
          <a:p>
            <a:r>
              <a:rPr lang="en-GB" b="0" dirty="0"/>
              <a:t>let </a:t>
            </a:r>
            <a:r>
              <a:rPr lang="en-GB" b="0" dirty="0" err="1"/>
              <a:t>extracted_value</a:t>
            </a:r>
            <a:r>
              <a:rPr lang="en-GB" b="0" dirty="0"/>
              <a:t> = &amp;</a:t>
            </a:r>
            <a:r>
              <a:rPr lang="en-GB" b="0" dirty="0" err="1"/>
              <a:t>my_vec</a:t>
            </a:r>
            <a:r>
              <a:rPr lang="en-GB" b="0" dirty="0"/>
              <a:t>[0];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548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you have previously seen, accessing a vector with an invalid index causes the program to panic at run-time.  And, of course, if the index is a variable (rather than a numeric literal) it may not be immediately obvious that it's going to happen.</a:t>
            </a:r>
          </a:p>
          <a:p>
            <a:endParaRPr lang="en-GB" dirty="0"/>
          </a:p>
          <a:p>
            <a:r>
              <a:rPr lang="en-GB" dirty="0"/>
              <a:t>However, when using the get() method and passing it an invalid index, it will simply return None – with no panic.</a:t>
            </a:r>
          </a:p>
          <a:p>
            <a:r>
              <a:rPr lang="en-GB" dirty="0"/>
              <a:t>If it receives a valid index it will return Some(value) and need to be unwrapped.</a:t>
            </a:r>
          </a:p>
          <a:p>
            <a:endParaRPr lang="en-GB" dirty="0"/>
          </a:p>
          <a:p>
            <a:r>
              <a:rPr lang="en-GB" dirty="0"/>
              <a:t>Having both techniques allows us to make a conscious design decision: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Knowingly allow the programme to fatally crash (we don't want it to continue if an invalid index is supplied at run-time using [] 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Know that sometimes the reference may be invalid, return None (using get() method) and we'll just deal with it…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Rust often provides these types of software engineering choices for you to consider.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endParaRPr lang="en-GB" dirty="0"/>
          </a:p>
          <a:p>
            <a:r>
              <a:rPr lang="en-GB" b="1" dirty="0"/>
              <a:t>Technical note</a:t>
            </a:r>
          </a:p>
          <a:p>
            <a:r>
              <a:rPr lang="en-GB" b="0" dirty="0"/>
              <a:t>You may have noticed that the default format strings in the </a:t>
            </a:r>
            <a:r>
              <a:rPr lang="en-GB" b="0" dirty="0" err="1"/>
              <a:t>println</a:t>
            </a:r>
            <a:r>
              <a:rPr lang="en-GB" b="0" dirty="0"/>
              <a:t>!() macro have been changed for debug ones {:?} in this code revision.</a:t>
            </a:r>
          </a:p>
          <a:p>
            <a:r>
              <a:rPr lang="en-GB" b="0" dirty="0"/>
              <a:t>This is because </a:t>
            </a:r>
            <a:r>
              <a:rPr lang="en-US" b="0" dirty="0">
                <a:effectLst/>
              </a:rPr>
              <a:t>the trait `std::</a:t>
            </a:r>
            <a:r>
              <a:rPr lang="en-US" b="0" dirty="0" err="1">
                <a:effectLst/>
              </a:rPr>
              <a:t>fmt</a:t>
            </a:r>
            <a:r>
              <a:rPr lang="en-US" b="0" dirty="0">
                <a:effectLst/>
              </a:rPr>
              <a:t>::Display` is not implemented for `Option&lt;&amp;{integer}&gt;`</a:t>
            </a:r>
            <a:r>
              <a:rPr lang="en-GB" b="0" dirty="0">
                <a:effectLst/>
              </a:rPr>
              <a:t> as used here and would cause two compilation errors.</a:t>
            </a:r>
            <a:endParaRPr lang="en-GB" b="0" dirty="0"/>
          </a:p>
          <a:p>
            <a:endParaRPr lang="en-GB" dirty="0"/>
          </a:p>
          <a:p>
            <a:r>
              <a:rPr lang="en-GB" dirty="0"/>
              <a:t>The "pretty print" format string {:#?} would also work, giving the following output instead:</a:t>
            </a:r>
          </a:p>
          <a:p>
            <a:endParaRPr lang="en-GB" dirty="0"/>
          </a:p>
          <a:p>
            <a:r>
              <a:rPr lang="en-US" dirty="0"/>
              <a:t>0 </a:t>
            </a:r>
          </a:p>
          <a:p>
            <a:r>
              <a:rPr lang="en-US" dirty="0"/>
              <a:t>0 </a:t>
            </a:r>
          </a:p>
          <a:p>
            <a:r>
              <a:rPr lang="en-US" dirty="0"/>
              <a:t>5 </a:t>
            </a:r>
          </a:p>
          <a:p>
            <a:r>
              <a:rPr lang="en-US" dirty="0"/>
              <a:t>8 </a:t>
            </a:r>
          </a:p>
          <a:p>
            <a:r>
              <a:rPr lang="en-US" dirty="0"/>
              <a:t>Some( </a:t>
            </a:r>
          </a:p>
          <a:p>
            <a:r>
              <a:rPr lang="en-US" dirty="0"/>
              <a:t>        4, </a:t>
            </a:r>
          </a:p>
          <a:p>
            <a:r>
              <a:rPr lang="en-US" dirty="0"/>
              <a:t>) </a:t>
            </a:r>
          </a:p>
          <a:p>
            <a:r>
              <a:rPr lang="en-US" dirty="0"/>
              <a:t>None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463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capacity method shown here is very useful as it will return </a:t>
            </a:r>
            <a:r>
              <a:rPr lang="en-US" b="0" i="0" dirty="0">
                <a:solidFill>
                  <a:srgbClr val="000000"/>
                </a:solidFill>
                <a:effectLst/>
                <a:latin typeface="Source Serif 4"/>
              </a:rPr>
              <a:t>the total number of elements the vector can hold without needing to reallocate.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539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Removal of data from a vector (typically with a pop or remove method) doesn't automatically shrink a vector – even though its dynamic in nature.   This is principally because reallocation can be a (relatively) costly operation.  Consequently, it is sufficient to leave it in the software engineer's hands: they can call </a:t>
            </a:r>
            <a:r>
              <a:rPr lang="en-GB" dirty="0" err="1"/>
              <a:t>shrink_to_fit</a:t>
            </a:r>
            <a:r>
              <a:rPr lang="en-GB" dirty="0"/>
              <a:t> (attempt "best fit") or </a:t>
            </a:r>
            <a:r>
              <a:rPr lang="en-GB" dirty="0" err="1"/>
              <a:t>shrink_to</a:t>
            </a:r>
            <a:r>
              <a:rPr lang="en-GB" dirty="0"/>
              <a:t> methods to manually resolve this.</a:t>
            </a:r>
          </a:p>
          <a:p>
            <a:endParaRPr lang="en-GB" dirty="0"/>
          </a:p>
          <a:p>
            <a:r>
              <a:rPr lang="en-GB" dirty="0"/>
              <a:t>Basically, it's about promoting choice for the Software Engineer.</a:t>
            </a:r>
          </a:p>
          <a:p>
            <a:endParaRPr lang="en-GB" dirty="0"/>
          </a:p>
          <a:p>
            <a:r>
              <a:rPr lang="en-GB" b="1" dirty="0"/>
              <a:t>Technical Note.</a:t>
            </a:r>
            <a:r>
              <a:rPr lang="en-GB" dirty="0"/>
              <a:t> </a:t>
            </a:r>
          </a:p>
          <a:p>
            <a:r>
              <a:rPr lang="en-GB" dirty="0"/>
              <a:t>Unsafe Rust methods such as "</a:t>
            </a:r>
            <a:r>
              <a:rPr lang="en-GB" dirty="0" err="1"/>
              <a:t>set_len</a:t>
            </a:r>
            <a:r>
              <a:rPr lang="en-GB" dirty="0"/>
              <a:t>" also exist which force an existing vector to a length (typically shorter) than the current capacity; it's experimental.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266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As noted, vector will never attempt to automatically shrink – even if it has no values.  This is in line with the fact that a "push" won't require allocation if the length is within the current capacity reserved.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is simply to prevent unnecessary allocations/deallocations of memory on the heap;  it simply employs a "wait and see" mentality.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But remember, it is possible to free up memory using the </a:t>
            </a:r>
            <a:r>
              <a:rPr lang="en-GB" dirty="0" err="1"/>
              <a:t>shrink_to_fit</a:t>
            </a:r>
            <a:r>
              <a:rPr lang="en-GB" dirty="0"/>
              <a:t>() or </a:t>
            </a:r>
            <a:r>
              <a:rPr lang="en-GB" dirty="0" err="1"/>
              <a:t>shrink_to</a:t>
            </a:r>
            <a:r>
              <a:rPr lang="en-GB" dirty="0"/>
              <a:t>() functions – the former "snaps" to length, the latter to a given size.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Technical note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/>
              <a:t>The order of elements in the vector triplets is not guaranteed nor specified, so should not be relied upon(!)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200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vec</a:t>
            </a:r>
            <a:r>
              <a:rPr lang="en-GB" dirty="0"/>
              <a:t>! Macro is particularly useful as it permits the software engineer to use the same syntax as array expressions.</a:t>
            </a:r>
          </a:p>
          <a:p>
            <a:br>
              <a:rPr lang="en-GB" dirty="0"/>
            </a:br>
            <a:r>
              <a:rPr lang="en-GB" dirty="0"/>
              <a:t>This means that the following efficient initialisation with the same </a:t>
            </a:r>
            <a:r>
              <a:rPr lang="en-GB" b="1" dirty="0"/>
              <a:t>default value </a:t>
            </a:r>
            <a:r>
              <a:rPr lang="en-GB" dirty="0"/>
              <a:t>is also valid:</a:t>
            </a:r>
          </a:p>
          <a:p>
            <a:endParaRPr lang="en-GB" dirty="0"/>
          </a:p>
          <a:p>
            <a:r>
              <a:rPr lang="nn-NO" dirty="0">
                <a:effectLst/>
              </a:rPr>
              <a:t>let my_vec</a:t>
            </a:r>
            <a:r>
              <a:rPr lang="nn-NO" dirty="0"/>
              <a:t> = </a:t>
            </a:r>
            <a:r>
              <a:rPr lang="nn-NO" dirty="0">
                <a:effectLst/>
              </a:rPr>
              <a:t>vec!</a:t>
            </a:r>
            <a:r>
              <a:rPr lang="nn-NO" dirty="0"/>
              <a:t>[</a:t>
            </a:r>
            <a:r>
              <a:rPr lang="nn-NO" dirty="0">
                <a:effectLst/>
              </a:rPr>
              <a:t>1</a:t>
            </a:r>
            <a:r>
              <a:rPr lang="nn-NO" dirty="0"/>
              <a:t>; </a:t>
            </a:r>
            <a:r>
              <a:rPr lang="nn-NO" dirty="0">
                <a:effectLst/>
              </a:rPr>
              <a:t>3</a:t>
            </a:r>
            <a:r>
              <a:rPr lang="nn-NO" dirty="0"/>
              <a:t>]; </a:t>
            </a:r>
          </a:p>
          <a:p>
            <a:endParaRPr lang="nn-NO" dirty="0"/>
          </a:p>
          <a:p>
            <a:r>
              <a:rPr lang="nn-NO" dirty="0"/>
              <a:t>Creating: [1, 1, 1]</a:t>
            </a:r>
          </a:p>
          <a:p>
            <a:endParaRPr lang="nn-NO" dirty="0"/>
          </a:p>
          <a:p>
            <a:endParaRPr lang="nn-NO" dirty="0"/>
          </a:p>
          <a:p>
            <a:r>
              <a:rPr lang="en-GB" b="1" dirty="0"/>
              <a:t>Further reading:</a:t>
            </a:r>
          </a:p>
          <a:p>
            <a:r>
              <a:rPr lang="en-GB" dirty="0"/>
              <a:t>https://doc.rust-lang.org/std/macro.vec.html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978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Smart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3571" y="1349984"/>
            <a:ext cx="3951161" cy="20790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743D3A-25B6-9D4F-8301-EE8E57A2FA6E}"/>
              </a:ext>
            </a:extLst>
          </p:cNvPr>
          <p:cNvSpPr/>
          <p:nvPr userDrawn="1"/>
        </p:nvSpPr>
        <p:spPr>
          <a:xfrm>
            <a:off x="2133600" y="83544"/>
            <a:ext cx="1936752" cy="210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/>
              <a:t>Role Framework</a:t>
            </a:r>
            <a:r>
              <a:rPr lang="en-GB" sz="16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0764F-5F24-DA4B-8B5B-499F74DC94F6}"/>
              </a:ext>
            </a:extLst>
          </p:cNvPr>
          <p:cNvSpPr/>
          <p:nvPr userDrawn="1"/>
        </p:nvSpPr>
        <p:spPr>
          <a:xfrm>
            <a:off x="4024733" y="8576"/>
            <a:ext cx="8193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/>
              <a:t>Prerequisites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49CFAAC-8F4B-AB49-8C1E-8DF9077D6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4137" y="264797"/>
            <a:ext cx="7944817" cy="210746"/>
          </a:xfrm>
        </p:spPr>
        <p:txBody>
          <a:bodyPr/>
          <a:lstStyle>
            <a:lvl1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2pPr>
            <a:lvl3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3pPr>
            <a:lvl4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4pPr>
            <a:lvl5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58250F-E14F-0644-B3E8-A015A074D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8573" y="280872"/>
            <a:ext cx="1120235" cy="358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7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4A7817-2CA7-BC49-A946-2223D3EC4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71" y="3730625"/>
            <a:ext cx="3951161" cy="525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41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719" r:id="rId25"/>
    <p:sldLayoutId id="2147483691" r:id="rId26"/>
    <p:sldLayoutId id="2147483698" r:id="rId27"/>
    <p:sldLayoutId id="2147483689" r:id="rId28"/>
    <p:sldLayoutId id="2147483692" r:id="rId29"/>
    <p:sldLayoutId id="2147483650" r:id="rId30"/>
    <p:sldLayoutId id="2147483693" r:id="rId31"/>
    <p:sldLayoutId id="2147483660" r:id="rId32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6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6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6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6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6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br>
              <a:rPr lang="en-GB" dirty="0"/>
            </a:br>
            <a:r>
              <a:rPr lang="en-GB" dirty="0"/>
              <a:t>C to Rust: Chapter 10</a:t>
            </a:r>
            <a:br>
              <a:rPr lang="en-GB" dirty="0"/>
            </a:br>
            <a:r>
              <a:rPr lang="en-GB" i="1" dirty="0"/>
              <a:t>Vectors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ED629-CAA1-914C-B236-592BFFE38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/>
              <a:t>ZACOCTORUST</a:t>
            </a:r>
          </a:p>
        </p:txBody>
      </p:sp>
    </p:spTree>
    <p:extLst>
      <p:ext uri="{BB962C8B-B14F-4D97-AF65-F5344CB8AC3E}">
        <p14:creationId xmlns:p14="http://schemas.microsoft.com/office/powerpoint/2010/main" val="169357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F580C-F795-4751-8CBE-97B4C0D5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2931" y="423713"/>
            <a:ext cx="6950075" cy="6122378"/>
          </a:xfrm>
        </p:spPr>
        <p:txBody>
          <a:bodyPr/>
          <a:lstStyle/>
          <a:p>
            <a:r>
              <a:rPr lang="en-GB" b="1" dirty="0">
                <a:solidFill>
                  <a:srgbClr val="000000"/>
                </a:solidFill>
              </a:rPr>
              <a:t>A Rust vector can be sliced, creating read-only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Use &amp; operator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</a:endParaRPr>
          </a:p>
          <a:p>
            <a:r>
              <a:rPr lang="en-GB" b="1" dirty="0">
                <a:solidFill>
                  <a:srgbClr val="000000"/>
                </a:solidFill>
              </a:rPr>
              <a:t>Here's an example of creating a slice:</a:t>
            </a:r>
            <a:endParaRPr lang="en-GB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</a:endParaRPr>
          </a:p>
          <a:p>
            <a:endParaRPr lang="en-GB" dirty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accent4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2EABD-0A2F-4ACA-9735-DB1D0D9612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Vector Slice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10D58-BB06-4C1F-B964-2BF9C55579E4}"/>
              </a:ext>
            </a:extLst>
          </p:cNvPr>
          <p:cNvSpPr txBox="1"/>
          <p:nvPr/>
        </p:nvSpPr>
        <p:spPr>
          <a:xfrm>
            <a:off x="4662931" y="1856040"/>
            <a:ext cx="6676143" cy="203851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r>
              <a:rPr lang="en-GB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400" dirty="0">
                <a:latin typeface="Consolas" panose="020B0609020204030204" pitchFamily="49" charset="0"/>
              </a:rPr>
              <a:t> main() {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let </a:t>
            </a:r>
            <a:r>
              <a:rPr lang="en-GB" sz="1400" dirty="0" err="1">
                <a:latin typeface="Consolas" panose="020B0609020204030204" pitchFamily="49" charset="0"/>
              </a:rPr>
              <a:t>my_vec</a:t>
            </a:r>
            <a:r>
              <a:rPr lang="en-GB" sz="1400" dirty="0">
                <a:latin typeface="Consolas" panose="020B0609020204030204" pitchFamily="49" charset="0"/>
              </a:rPr>
              <a:t> = </a:t>
            </a:r>
            <a:r>
              <a:rPr lang="en-GB" sz="1400" dirty="0" err="1">
                <a:latin typeface="Consolas" panose="020B0609020204030204" pitchFamily="49" charset="0"/>
              </a:rPr>
              <a:t>vec</a:t>
            </a:r>
            <a:r>
              <a:rPr lang="en-GB" sz="1400" dirty="0">
                <a:latin typeface="Consolas" panose="020B0609020204030204" pitchFamily="49" charset="0"/>
              </a:rPr>
              <a:t>![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10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20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30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40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50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60</a:t>
            </a:r>
            <a:r>
              <a:rPr lang="en-GB" sz="1400" dirty="0">
                <a:latin typeface="Consolas" panose="020B0609020204030204" pitchFamily="49" charset="0"/>
              </a:rPr>
              <a:t>];</a:t>
            </a: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//create a slice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my_slice</a:t>
            </a:r>
            <a:r>
              <a:rPr lang="en-US" sz="1400" dirty="0">
                <a:latin typeface="Consolas" panose="020B0609020204030204" pitchFamily="49" charset="0"/>
              </a:rPr>
              <a:t> = &amp;</a:t>
            </a:r>
            <a:r>
              <a:rPr lang="en-US" sz="1400" dirty="0" err="1">
                <a:latin typeface="Consolas" panose="020B0609020204030204" pitchFamily="49" charset="0"/>
              </a:rPr>
              <a:t>my_vec</a:t>
            </a:r>
            <a:r>
              <a:rPr lang="en-US" sz="1400" dirty="0">
                <a:latin typeface="Consolas" panose="020B0609020204030204" pitchFamily="49" charset="0"/>
              </a:rPr>
              <a:t>[1..4];</a:t>
            </a:r>
            <a:r>
              <a:rPr lang="en-GB" sz="1400" dirty="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"Element count is {}"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my_slice.len</a:t>
            </a:r>
            <a:r>
              <a:rPr lang="en-GB" sz="1400" dirty="0"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"1st element is {}"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my_slice</a:t>
            </a:r>
            <a:r>
              <a:rPr lang="en-GB" sz="1400" dirty="0">
                <a:latin typeface="Consolas" panose="020B0609020204030204" pitchFamily="49" charset="0"/>
              </a:rPr>
              <a:t>[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r>
              <a:rPr lang="en-GB" sz="1400" dirty="0">
                <a:latin typeface="Consolas" panose="020B0609020204030204" pitchFamily="49" charset="0"/>
              </a:rPr>
              <a:t>]);</a:t>
            </a:r>
          </a:p>
          <a:p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"Last element is {}</a:t>
            </a:r>
            <a:r>
              <a:rPr lang="en-GB" sz="1400" dirty="0">
                <a:latin typeface="Consolas" panose="020B0609020204030204" pitchFamily="49" charset="0"/>
              </a:rPr>
              <a:t>", </a:t>
            </a:r>
            <a:r>
              <a:rPr lang="en-GB" sz="1400" dirty="0" err="1">
                <a:latin typeface="Consolas" panose="020B0609020204030204" pitchFamily="49" charset="0"/>
              </a:rPr>
              <a:t>my_slice.last</a:t>
            </a:r>
            <a:r>
              <a:rPr lang="en-GB" sz="1400" dirty="0">
                <a:latin typeface="Consolas" panose="020B0609020204030204" pitchFamily="49" charset="0"/>
              </a:rPr>
              <a:t>().unwrap());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}</a:t>
            </a: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6509F-3BD3-403A-A4B6-1FFDB82576F2}"/>
              </a:ext>
            </a:extLst>
          </p:cNvPr>
          <p:cNvSpPr txBox="1"/>
          <p:nvPr/>
        </p:nvSpPr>
        <p:spPr>
          <a:xfrm>
            <a:off x="8343845" y="4023087"/>
            <a:ext cx="2995230" cy="64633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Element count is 3</a:t>
            </a:r>
          </a:p>
          <a:p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1st element is 20</a:t>
            </a:r>
          </a:p>
          <a:p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Last element is 40</a:t>
            </a:r>
            <a:endParaRPr lang="en-GB" sz="12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2D00D-F0AE-478B-A50D-B6F6EC6C86C9}"/>
              </a:ext>
            </a:extLst>
          </p:cNvPr>
          <p:cNvSpPr txBox="1"/>
          <p:nvPr/>
        </p:nvSpPr>
        <p:spPr>
          <a:xfrm>
            <a:off x="7117699" y="4026102"/>
            <a:ext cx="1192213" cy="461665"/>
          </a:xfrm>
          <a:prstGeom prst="rect">
            <a:avLst/>
          </a:prstGeom>
          <a:solidFill>
            <a:srgbClr val="00B05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307E6F-A9E9-44D6-9411-83C6D4F195AB}"/>
              </a:ext>
            </a:extLst>
          </p:cNvPr>
          <p:cNvSpPr/>
          <p:nvPr/>
        </p:nvSpPr>
        <p:spPr>
          <a:xfrm>
            <a:off x="4662931" y="4577805"/>
            <a:ext cx="1830209" cy="42834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A9A0BE-4BEB-8CB4-7D94-C83C848548E0}"/>
              </a:ext>
            </a:extLst>
          </p:cNvPr>
          <p:cNvSpPr/>
          <p:nvPr/>
        </p:nvSpPr>
        <p:spPr>
          <a:xfrm>
            <a:off x="4719570" y="4629660"/>
            <a:ext cx="848299" cy="2979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196D05-72AA-F5B4-89C1-9F050B2A812A}"/>
              </a:ext>
            </a:extLst>
          </p:cNvPr>
          <p:cNvSpPr/>
          <p:nvPr/>
        </p:nvSpPr>
        <p:spPr>
          <a:xfrm>
            <a:off x="5628463" y="4626004"/>
            <a:ext cx="848299" cy="2979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3</a:t>
            </a:r>
          </a:p>
        </p:txBody>
      </p:sp>
      <p:graphicFrame>
        <p:nvGraphicFramePr>
          <p:cNvPr id="19" name="Table 14">
            <a:extLst>
              <a:ext uri="{FF2B5EF4-FFF2-40B4-BE49-F238E27FC236}">
                <a16:creationId xmlns:a16="http://schemas.microsoft.com/office/drawing/2014/main" id="{682BD26E-E7A3-FBEF-E594-FE45A96FA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674539"/>
              </p:ext>
            </p:extLst>
          </p:nvPr>
        </p:nvGraphicFramePr>
        <p:xfrm>
          <a:off x="4719570" y="5538294"/>
          <a:ext cx="3316488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411">
                  <a:extLst>
                    <a:ext uri="{9D8B030D-6E8A-4147-A177-3AD203B41FA5}">
                      <a16:colId xmlns:a16="http://schemas.microsoft.com/office/drawing/2014/main" val="3183785891"/>
                    </a:ext>
                  </a:extLst>
                </a:gridCol>
                <a:gridCol w="567411">
                  <a:extLst>
                    <a:ext uri="{9D8B030D-6E8A-4147-A177-3AD203B41FA5}">
                      <a16:colId xmlns:a16="http://schemas.microsoft.com/office/drawing/2014/main" val="286456491"/>
                    </a:ext>
                  </a:extLst>
                </a:gridCol>
                <a:gridCol w="567411">
                  <a:extLst>
                    <a:ext uri="{9D8B030D-6E8A-4147-A177-3AD203B41FA5}">
                      <a16:colId xmlns:a16="http://schemas.microsoft.com/office/drawing/2014/main" val="108441623"/>
                    </a:ext>
                  </a:extLst>
                </a:gridCol>
                <a:gridCol w="567411">
                  <a:extLst>
                    <a:ext uri="{9D8B030D-6E8A-4147-A177-3AD203B41FA5}">
                      <a16:colId xmlns:a16="http://schemas.microsoft.com/office/drawing/2014/main" val="3060472642"/>
                    </a:ext>
                  </a:extLst>
                </a:gridCol>
                <a:gridCol w="567411">
                  <a:extLst>
                    <a:ext uri="{9D8B030D-6E8A-4147-A177-3AD203B41FA5}">
                      <a16:colId xmlns:a16="http://schemas.microsoft.com/office/drawing/2014/main" val="4219794286"/>
                    </a:ext>
                  </a:extLst>
                </a:gridCol>
                <a:gridCol w="479433">
                  <a:extLst>
                    <a:ext uri="{9D8B030D-6E8A-4147-A177-3AD203B41FA5}">
                      <a16:colId xmlns:a16="http://schemas.microsoft.com/office/drawing/2014/main" val="846596208"/>
                    </a:ext>
                  </a:extLst>
                </a:gridCol>
              </a:tblGrid>
              <a:tr h="25909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916019"/>
                  </a:ext>
                </a:extLst>
              </a:tr>
            </a:tbl>
          </a:graphicData>
        </a:graphic>
      </p:graphicFrame>
      <p:graphicFrame>
        <p:nvGraphicFramePr>
          <p:cNvPr id="20" name="Table 17">
            <a:extLst>
              <a:ext uri="{FF2B5EF4-FFF2-40B4-BE49-F238E27FC236}">
                <a16:creationId xmlns:a16="http://schemas.microsoft.com/office/drawing/2014/main" id="{FE2226B0-B61B-A884-87F6-F705C8E09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251143"/>
              </p:ext>
            </p:extLst>
          </p:nvPr>
        </p:nvGraphicFramePr>
        <p:xfrm>
          <a:off x="5292427" y="5852280"/>
          <a:ext cx="1670754" cy="274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56918">
                  <a:extLst>
                    <a:ext uri="{9D8B030D-6E8A-4147-A177-3AD203B41FA5}">
                      <a16:colId xmlns:a16="http://schemas.microsoft.com/office/drawing/2014/main" val="3392775851"/>
                    </a:ext>
                  </a:extLst>
                </a:gridCol>
                <a:gridCol w="556918">
                  <a:extLst>
                    <a:ext uri="{9D8B030D-6E8A-4147-A177-3AD203B41FA5}">
                      <a16:colId xmlns:a16="http://schemas.microsoft.com/office/drawing/2014/main" val="2647182534"/>
                    </a:ext>
                  </a:extLst>
                </a:gridCol>
                <a:gridCol w="556918">
                  <a:extLst>
                    <a:ext uri="{9D8B030D-6E8A-4147-A177-3AD203B41FA5}">
                      <a16:colId xmlns:a16="http://schemas.microsoft.com/office/drawing/2014/main" val="4228002772"/>
                    </a:ext>
                  </a:extLst>
                </a:gridCol>
              </a:tblGrid>
              <a:tr h="218677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1905"/>
                  </a:ext>
                </a:extLst>
              </a:tr>
            </a:tbl>
          </a:graphicData>
        </a:graphic>
      </p:graphicFrame>
      <p:graphicFrame>
        <p:nvGraphicFramePr>
          <p:cNvPr id="21" name="Table 17">
            <a:extLst>
              <a:ext uri="{FF2B5EF4-FFF2-40B4-BE49-F238E27FC236}">
                <a16:creationId xmlns:a16="http://schemas.microsoft.com/office/drawing/2014/main" id="{F3BEDA08-E9CE-21B0-CA57-03FA9AFC3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400268"/>
              </p:ext>
            </p:extLst>
          </p:nvPr>
        </p:nvGraphicFramePr>
        <p:xfrm>
          <a:off x="4728254" y="5264991"/>
          <a:ext cx="3307806" cy="274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51301">
                  <a:extLst>
                    <a:ext uri="{9D8B030D-6E8A-4147-A177-3AD203B41FA5}">
                      <a16:colId xmlns:a16="http://schemas.microsoft.com/office/drawing/2014/main" val="3392775851"/>
                    </a:ext>
                  </a:extLst>
                </a:gridCol>
                <a:gridCol w="551301">
                  <a:extLst>
                    <a:ext uri="{9D8B030D-6E8A-4147-A177-3AD203B41FA5}">
                      <a16:colId xmlns:a16="http://schemas.microsoft.com/office/drawing/2014/main" val="2647182534"/>
                    </a:ext>
                  </a:extLst>
                </a:gridCol>
                <a:gridCol w="551301">
                  <a:extLst>
                    <a:ext uri="{9D8B030D-6E8A-4147-A177-3AD203B41FA5}">
                      <a16:colId xmlns:a16="http://schemas.microsoft.com/office/drawing/2014/main" val="4228002772"/>
                    </a:ext>
                  </a:extLst>
                </a:gridCol>
                <a:gridCol w="551301">
                  <a:extLst>
                    <a:ext uri="{9D8B030D-6E8A-4147-A177-3AD203B41FA5}">
                      <a16:colId xmlns:a16="http://schemas.microsoft.com/office/drawing/2014/main" val="1815552883"/>
                    </a:ext>
                  </a:extLst>
                </a:gridCol>
                <a:gridCol w="551301">
                  <a:extLst>
                    <a:ext uri="{9D8B030D-6E8A-4147-A177-3AD203B41FA5}">
                      <a16:colId xmlns:a16="http://schemas.microsoft.com/office/drawing/2014/main" val="672297576"/>
                    </a:ext>
                  </a:extLst>
                </a:gridCol>
                <a:gridCol w="551301">
                  <a:extLst>
                    <a:ext uri="{9D8B030D-6E8A-4147-A177-3AD203B41FA5}">
                      <a16:colId xmlns:a16="http://schemas.microsoft.com/office/drawing/2014/main" val="3435928272"/>
                    </a:ext>
                  </a:extLst>
                </a:gridCol>
              </a:tblGrid>
              <a:tr h="218677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1905"/>
                  </a:ext>
                </a:extLst>
              </a:tr>
            </a:tbl>
          </a:graphicData>
        </a:graphic>
      </p:graphicFrame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EB68E4-3A54-BE98-7432-B435155BB030}"/>
              </a:ext>
            </a:extLst>
          </p:cNvPr>
          <p:cNvCxnSpPr>
            <a:cxnSpLocks/>
          </p:cNvCxnSpPr>
          <p:nvPr/>
        </p:nvCxnSpPr>
        <p:spPr>
          <a:xfrm>
            <a:off x="5143719" y="4774975"/>
            <a:ext cx="383055" cy="459401"/>
          </a:xfrm>
          <a:prstGeom prst="straightConnector1">
            <a:avLst/>
          </a:prstGeom>
          <a:ln w="57150">
            <a:solidFill>
              <a:srgbClr val="7F007D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126706DA-934B-58EA-63F9-FF08B4F80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672" y="1856040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182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0C3DD6-2AF3-0175-FB26-1EA7ED2F6B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Vector Methods - Essential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1CE06-A139-6E3B-B20B-9C1AF24E69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4628" y="459334"/>
            <a:ext cx="6933189" cy="5715835"/>
          </a:xfrm>
        </p:spPr>
        <p:txBody>
          <a:bodyPr/>
          <a:lstStyle/>
          <a:p>
            <a:r>
              <a:rPr lang="en-GB" b="1" dirty="0"/>
              <a:t>Rust's </a:t>
            </a:r>
            <a:r>
              <a:rPr lang="en-GB" b="1" dirty="0" err="1"/>
              <a:t>Vec</a:t>
            </a:r>
            <a:r>
              <a:rPr lang="en-GB" b="1" dirty="0"/>
              <a:t> type supports many common methods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Here's a sample of some of the more useful ones, shown by prototype…</a:t>
            </a:r>
          </a:p>
          <a:p>
            <a:endParaRPr lang="en-GB" dirty="0"/>
          </a:p>
          <a:p>
            <a:r>
              <a:rPr lang="en-US" b="1" dirty="0">
                <a:latin typeface="Consolas" panose="020B0609020204030204" pitchFamily="49" charset="0"/>
              </a:rPr>
              <a:t>append</a:t>
            </a:r>
            <a:r>
              <a:rPr lang="en-US" dirty="0">
                <a:latin typeface="Consolas" panose="020B0609020204030204" pitchFamily="49" charset="0"/>
              </a:rPr>
              <a:t>(&amp;mut self, other: &amp;mut </a:t>
            </a:r>
            <a:r>
              <a:rPr lang="en-US" dirty="0" err="1">
                <a:latin typeface="Consolas" panose="020B0609020204030204" pitchFamily="49" charset="0"/>
              </a:rPr>
              <a:t>Vec</a:t>
            </a:r>
            <a:r>
              <a:rPr lang="en-US" dirty="0">
                <a:latin typeface="Consolas" panose="020B0609020204030204" pitchFamily="49" charset="0"/>
              </a:rPr>
              <a:t>&lt;T, A&gt;)</a:t>
            </a:r>
          </a:p>
          <a:p>
            <a:r>
              <a:rPr lang="en-GB" b="1" dirty="0">
                <a:latin typeface="Consolas" panose="020B0609020204030204" pitchFamily="49" charset="0"/>
              </a:rPr>
              <a:t>capacity</a:t>
            </a:r>
            <a:r>
              <a:rPr lang="en-GB" dirty="0">
                <a:latin typeface="Consolas" panose="020B0609020204030204" pitchFamily="49" charset="0"/>
              </a:rPr>
              <a:t>(&amp;self) -&gt; </a:t>
            </a:r>
            <a:r>
              <a:rPr lang="en-GB" dirty="0" err="1">
                <a:latin typeface="Consolas" panose="020B0609020204030204" pitchFamily="49" charset="0"/>
              </a:rPr>
              <a:t>usize</a:t>
            </a:r>
            <a:endParaRPr lang="en-GB" dirty="0">
              <a:latin typeface="Consolas" panose="020B0609020204030204" pitchFamily="49" charset="0"/>
            </a:endParaRPr>
          </a:p>
          <a:p>
            <a:r>
              <a:rPr lang="en-GB" b="1" dirty="0">
                <a:latin typeface="Consolas" panose="020B0609020204030204" pitchFamily="49" charset="0"/>
              </a:rPr>
              <a:t>clear</a:t>
            </a:r>
            <a:r>
              <a:rPr lang="en-GB" dirty="0">
                <a:latin typeface="Consolas" panose="020B0609020204030204" pitchFamily="49" charset="0"/>
              </a:rPr>
              <a:t>(&amp;mut self)</a:t>
            </a:r>
          </a:p>
          <a:p>
            <a:r>
              <a:rPr lang="en-GB" b="1" dirty="0">
                <a:latin typeface="Consolas" panose="020B0609020204030204" pitchFamily="49" charset="0"/>
              </a:rPr>
              <a:t>insert</a:t>
            </a:r>
            <a:r>
              <a:rPr lang="en-GB" dirty="0">
                <a:latin typeface="Consolas" panose="020B0609020204030204" pitchFamily="49" charset="0"/>
              </a:rPr>
              <a:t>(&amp;mut self, index: </a:t>
            </a:r>
            <a:r>
              <a:rPr lang="en-GB" dirty="0" err="1">
                <a:latin typeface="Consolas" panose="020B0609020204030204" pitchFamily="49" charset="0"/>
              </a:rPr>
              <a:t>usize</a:t>
            </a:r>
            <a:r>
              <a:rPr lang="en-GB" dirty="0">
                <a:latin typeface="Consolas" panose="020B0609020204030204" pitchFamily="49" charset="0"/>
              </a:rPr>
              <a:t>, element: T)</a:t>
            </a:r>
          </a:p>
          <a:p>
            <a:r>
              <a:rPr lang="en-GB" b="1" dirty="0" err="1">
                <a:latin typeface="Consolas" panose="020B0609020204030204" pitchFamily="49" charset="0"/>
              </a:rPr>
              <a:t>is_empty</a:t>
            </a:r>
            <a:r>
              <a:rPr lang="en-GB" dirty="0">
                <a:latin typeface="Consolas" panose="020B0609020204030204" pitchFamily="49" charset="0"/>
              </a:rPr>
              <a:t>(&amp;self) -&gt; bool</a:t>
            </a:r>
          </a:p>
          <a:p>
            <a:r>
              <a:rPr lang="en-GB" b="1" dirty="0" err="1">
                <a:latin typeface="Consolas" panose="020B0609020204030204" pitchFamily="49" charset="0"/>
              </a:rPr>
              <a:t>len</a:t>
            </a:r>
            <a:r>
              <a:rPr lang="en-GB" dirty="0">
                <a:latin typeface="Consolas" panose="020B0609020204030204" pitchFamily="49" charset="0"/>
              </a:rPr>
              <a:t>(&amp;self) -&gt; </a:t>
            </a:r>
            <a:r>
              <a:rPr lang="en-GB" dirty="0" err="1">
                <a:latin typeface="Consolas" panose="020B0609020204030204" pitchFamily="49" charset="0"/>
              </a:rPr>
              <a:t>usize</a:t>
            </a:r>
            <a:endParaRPr lang="en-GB" dirty="0">
              <a:latin typeface="Consolas" panose="020B0609020204030204" pitchFamily="49" charset="0"/>
            </a:endParaRPr>
          </a:p>
          <a:p>
            <a:r>
              <a:rPr lang="en-GB" b="1" dirty="0">
                <a:latin typeface="Consolas" panose="020B0609020204030204" pitchFamily="49" charset="0"/>
              </a:rPr>
              <a:t>pop</a:t>
            </a:r>
            <a:r>
              <a:rPr lang="en-GB" dirty="0">
                <a:latin typeface="Consolas" panose="020B0609020204030204" pitchFamily="49" charset="0"/>
              </a:rPr>
              <a:t>(&amp;mut self) -&gt; Option&lt;T&gt;</a:t>
            </a:r>
          </a:p>
          <a:p>
            <a:r>
              <a:rPr lang="en-US" b="1" dirty="0">
                <a:latin typeface="Consolas" panose="020B0609020204030204" pitchFamily="49" charset="0"/>
              </a:rPr>
              <a:t>push</a:t>
            </a:r>
            <a:r>
              <a:rPr lang="en-US" dirty="0">
                <a:latin typeface="Consolas" panose="020B0609020204030204" pitchFamily="49" charset="0"/>
              </a:rPr>
              <a:t>(&amp;mut self, value: T)</a:t>
            </a:r>
            <a:endParaRPr lang="en-GB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remove</a:t>
            </a:r>
            <a:r>
              <a:rPr lang="en-US" dirty="0">
                <a:latin typeface="Consolas" panose="020B0609020204030204" pitchFamily="49" charset="0"/>
              </a:rPr>
              <a:t>(&amp;mut self, index: </a:t>
            </a:r>
            <a:r>
              <a:rPr lang="en-US" dirty="0" err="1">
                <a:latin typeface="Consolas" panose="020B0609020204030204" pitchFamily="49" charset="0"/>
              </a:rPr>
              <a:t>usize</a:t>
            </a:r>
            <a:r>
              <a:rPr lang="en-US" dirty="0">
                <a:latin typeface="Consolas" panose="020B0609020204030204" pitchFamily="49" charset="0"/>
              </a:rPr>
              <a:t>) -&gt; T</a:t>
            </a:r>
            <a:endParaRPr lang="en-GB" dirty="0">
              <a:latin typeface="Consolas" panose="020B0609020204030204" pitchFamily="49" charset="0"/>
            </a:endParaRP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b="1" dirty="0">
                <a:latin typeface="Consolas" panose="020B0609020204030204" pitchFamily="49" charset="0"/>
              </a:rPr>
              <a:t>Let's explore a few of these with a sample problem…</a:t>
            </a:r>
          </a:p>
        </p:txBody>
      </p:sp>
    </p:spTree>
    <p:extLst>
      <p:ext uri="{BB962C8B-B14F-4D97-AF65-F5344CB8AC3E}">
        <p14:creationId xmlns:p14="http://schemas.microsoft.com/office/powerpoint/2010/main" val="3751194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Lab #15: Vector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A vector-oriented challenge to tackle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191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8CBE70-E30F-7FFD-AE7D-EDE3E9C37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Copying a Vector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68089-4717-EDB6-9BB9-9A65DA6A96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1855" y="304956"/>
            <a:ext cx="7145361" cy="4260418"/>
          </a:xfrm>
        </p:spPr>
        <p:txBody>
          <a:bodyPr/>
          <a:lstStyle/>
          <a:p>
            <a:r>
              <a:rPr lang="en-GB" b="1" dirty="0"/>
              <a:t>In Rust, a Vector of i32 or </a:t>
            </a:r>
            <a:r>
              <a:rPr lang="en-GB" b="1" dirty="0" err="1"/>
              <a:t>Vec</a:t>
            </a:r>
            <a:r>
              <a:rPr lang="en-GB" b="1" dirty="0"/>
              <a:t>&lt;i32&gt; does not implement the "copy" trait, so we'll have to explicitly use a method instead: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8042E-B735-6071-0435-7EE1CC724FC0}"/>
              </a:ext>
            </a:extLst>
          </p:cNvPr>
          <p:cNvSpPr txBox="1"/>
          <p:nvPr/>
        </p:nvSpPr>
        <p:spPr>
          <a:xfrm>
            <a:off x="4661855" y="976139"/>
            <a:ext cx="6604837" cy="333460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400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 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mut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vec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![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 60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206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my_vec2 = 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my_vec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.clone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"Data in </a:t>
            </a:r>
            <a:r>
              <a:rPr lang="en-US" sz="1400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my_vec</a:t>
            </a:r>
            <a:r>
              <a:rPr lang="en-US" sz="140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 1st element is {}"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my_vec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vec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-99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"Data in my_vec2 1st element is {}"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my_vec2[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"Values in of </a:t>
            </a:r>
            <a:r>
              <a:rPr lang="en-US" sz="1400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vec</a:t>
            </a:r>
            <a:r>
              <a:rPr lang="en-US" sz="140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 are {:?}"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my_vec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"Address of </a:t>
            </a:r>
            <a:r>
              <a:rPr lang="en-US" sz="1400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vec</a:t>
            </a:r>
            <a:r>
              <a:rPr lang="en-US" sz="140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 is {:p}"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vec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"Values in my_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</a:rPr>
              <a:t>vec</a:t>
            </a:r>
            <a:r>
              <a:rPr lang="en-US" sz="140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2 are {:?}"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my_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vec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"Address of my_</a:t>
            </a:r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</a:rPr>
              <a:t>vec</a:t>
            </a:r>
            <a:r>
              <a:rPr lang="en-US" sz="140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2 is {:p}"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&amp;my_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vec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4355C-91DD-F4D0-0117-979C0A06ECE3}"/>
              </a:ext>
            </a:extLst>
          </p:cNvPr>
          <p:cNvSpPr txBox="1"/>
          <p:nvPr/>
        </p:nvSpPr>
        <p:spPr>
          <a:xfrm>
            <a:off x="5889671" y="4304041"/>
            <a:ext cx="1192213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C2B7BB-097D-E6D4-C9E5-654CEC8378C0}"/>
              </a:ext>
            </a:extLst>
          </p:cNvPr>
          <p:cNvSpPr txBox="1"/>
          <p:nvPr/>
        </p:nvSpPr>
        <p:spPr>
          <a:xfrm>
            <a:off x="7133834" y="4304130"/>
            <a:ext cx="4491841" cy="120032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Data in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my_vec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1st element is 20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Data in my_vec2 1st element is 20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Values in of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my_vec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are [10, -99, 30, 40, 50, 60]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Address of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my_vec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is 0x7ffc1438aa98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Values in my_vec2 are [10, 20, 30, 40, 50, 60]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Address of my_vec2 is 0x7ffc1438aab0</a:t>
            </a:r>
            <a:endParaRPr lang="en-GB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C9C4465E-66A5-09BA-C898-C3EDB4B1D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672" y="970454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9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15927D-D3F9-B726-7EA5-5447FF963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Iterating over a Vector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D7BE2-0AF6-DC4C-7486-3C7E9170B4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45252" y="399958"/>
            <a:ext cx="7028192" cy="4094163"/>
          </a:xfrm>
        </p:spPr>
        <p:txBody>
          <a:bodyPr/>
          <a:lstStyle/>
          <a:p>
            <a:r>
              <a:rPr lang="en-GB" b="1" dirty="0"/>
              <a:t>Iterating over a vector is a bit more complex than doing so over an array as the vector's length is not fixed….</a:t>
            </a:r>
          </a:p>
          <a:p>
            <a:endParaRPr lang="en-GB" dirty="0"/>
          </a:p>
          <a:p>
            <a:r>
              <a:rPr lang="en-GB" dirty="0"/>
              <a:t>There are a couple of variations possible: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DF27E-6950-0C34-6FD8-10861F9AAF8E}"/>
              </a:ext>
            </a:extLst>
          </p:cNvPr>
          <p:cNvSpPr txBox="1"/>
          <p:nvPr/>
        </p:nvSpPr>
        <p:spPr>
          <a:xfrm>
            <a:off x="4661855" y="1828201"/>
            <a:ext cx="6604837" cy="326631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 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vec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![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 60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140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7F007D"/>
                </a:solidFill>
                <a:effectLst/>
                <a:latin typeface="Consolas" panose="020B0609020204030204" pitchFamily="49" charset="0"/>
              </a:rPr>
              <a:t>"\</a:t>
            </a:r>
            <a:r>
              <a:rPr lang="en-US" sz="1400" dirty="0" err="1">
                <a:solidFill>
                  <a:srgbClr val="7F007D"/>
                </a:solidFill>
                <a:effectLst/>
                <a:latin typeface="Consolas" panose="020B0609020204030204" pitchFamily="49" charset="0"/>
              </a:rPr>
              <a:t>nUsing</a:t>
            </a:r>
            <a:r>
              <a:rPr lang="en-US" sz="1400" dirty="0">
                <a:solidFill>
                  <a:srgbClr val="7F007D"/>
                </a:solidFill>
                <a:effectLst/>
                <a:latin typeface="Consolas" panose="020B0609020204030204" pitchFamily="49" charset="0"/>
              </a:rPr>
              <a:t> immutable references"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for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in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my_vec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140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print!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7F007D"/>
                </a:solidFill>
                <a:effectLst/>
                <a:latin typeface="Consolas" panose="020B0609020204030204" pitchFamily="49" charset="0"/>
              </a:rPr>
              <a:t>"{} "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item);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7F007D"/>
                </a:solidFill>
                <a:effectLst/>
                <a:latin typeface="Consolas" panose="020B0609020204030204" pitchFamily="49" charset="0"/>
              </a:rPr>
              <a:t>"\</a:t>
            </a:r>
            <a:r>
              <a:rPr lang="en-US" sz="1400" dirty="0" err="1">
                <a:solidFill>
                  <a:srgbClr val="7F007D"/>
                </a:solidFill>
                <a:effectLst/>
                <a:latin typeface="Consolas" panose="020B0609020204030204" pitchFamily="49" charset="0"/>
              </a:rPr>
              <a:t>nUsing</a:t>
            </a:r>
            <a:r>
              <a:rPr lang="en-US" sz="1400" dirty="0">
                <a:solidFill>
                  <a:srgbClr val="7F007D"/>
                </a:solidFill>
                <a:effectLst/>
                <a:latin typeface="Consolas" panose="020B0609020204030204" pitchFamily="49" charset="0"/>
              </a:rPr>
              <a:t> length and an exclusive range"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    for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 in </a:t>
            </a:r>
            <a:r>
              <a:rPr lang="en-US" sz="1400" dirty="0">
                <a:solidFill>
                  <a:srgbClr val="20D3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..my_vec.len() 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print!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7F007D"/>
                </a:solidFill>
                <a:effectLst/>
                <a:latin typeface="Consolas" panose="020B0609020204030204" pitchFamily="49" charset="0"/>
              </a:rPr>
              <a:t>"{} "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my_vec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DE05F-A0FA-B112-1E47-168470796B55}"/>
              </a:ext>
            </a:extLst>
          </p:cNvPr>
          <p:cNvSpPr txBox="1"/>
          <p:nvPr/>
        </p:nvSpPr>
        <p:spPr>
          <a:xfrm>
            <a:off x="6220756" y="4821565"/>
            <a:ext cx="1192213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F961F4-CB80-5FBE-BDAE-AD3379C390CB}"/>
              </a:ext>
            </a:extLst>
          </p:cNvPr>
          <p:cNvSpPr txBox="1"/>
          <p:nvPr/>
        </p:nvSpPr>
        <p:spPr>
          <a:xfrm>
            <a:off x="7505205" y="4821565"/>
            <a:ext cx="4168239" cy="83099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Using immutable references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10 20 30 40 50 60 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Using length and an exclusive range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10 20 30 40 50 60 </a:t>
            </a:r>
            <a:endParaRPr lang="en-GB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082290BE-34FB-BF1C-6115-A1C98A067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295" y="1846670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816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15927D-D3F9-B726-7EA5-5447FF963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Iterating over a Vector and Modifying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D7BE2-0AF6-DC4C-7486-3C7E9170B4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45252" y="388083"/>
            <a:ext cx="7028192" cy="4094163"/>
          </a:xfrm>
        </p:spPr>
        <p:txBody>
          <a:bodyPr/>
          <a:lstStyle/>
          <a:p>
            <a:r>
              <a:rPr lang="en-GB" b="1" dirty="0"/>
              <a:t>Iterating over a vector to modify its values means we </a:t>
            </a:r>
            <a:r>
              <a:rPr lang="en-GB" b="1" u="sng" dirty="0"/>
              <a:t>must</a:t>
            </a:r>
            <a:r>
              <a:rPr lang="en-GB" b="1" dirty="0"/>
              <a:t> make it mutable…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…so, each item must </a:t>
            </a:r>
            <a:r>
              <a:rPr lang="en-GB" b="1"/>
              <a:t>be mutably borrowed </a:t>
            </a:r>
            <a:r>
              <a:rPr lang="en-GB" b="1" dirty="0"/>
              <a:t>and dereferenced.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DF27E-6950-0C34-6FD8-10861F9AAF8E}"/>
              </a:ext>
            </a:extLst>
          </p:cNvPr>
          <p:cNvSpPr txBox="1"/>
          <p:nvPr/>
        </p:nvSpPr>
        <p:spPr>
          <a:xfrm>
            <a:off x="4645252" y="1239084"/>
            <a:ext cx="6604837" cy="326631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 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   let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mut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vec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![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 60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US" sz="140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7F007D"/>
                </a:solidFill>
                <a:effectLst/>
                <a:latin typeface="Consolas" panose="020B0609020204030204" pitchFamily="49" charset="0"/>
              </a:rPr>
              <a:t>"\</a:t>
            </a:r>
            <a:r>
              <a:rPr lang="en-US" sz="1400" dirty="0" err="1">
                <a:solidFill>
                  <a:srgbClr val="7F007D"/>
                </a:solidFill>
                <a:effectLst/>
                <a:latin typeface="Consolas" panose="020B0609020204030204" pitchFamily="49" charset="0"/>
              </a:rPr>
              <a:t>nDoubling</a:t>
            </a:r>
            <a:r>
              <a:rPr lang="en-US" sz="1400" dirty="0">
                <a:solidFill>
                  <a:srgbClr val="7F007D"/>
                </a:solidFill>
                <a:effectLst/>
                <a:latin typeface="Consolas" panose="020B0609020204030204" pitchFamily="49" charset="0"/>
              </a:rPr>
              <a:t> vector..."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for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in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&amp;mut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my_vec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*item *= </a:t>
            </a:r>
            <a:r>
              <a:rPr lang="en-US" sz="1400" dirty="0">
                <a:solidFill>
                  <a:srgbClr val="20D3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7F007D"/>
                </a:solidFill>
                <a:effectLst/>
                <a:latin typeface="Consolas" panose="020B0609020204030204" pitchFamily="49" charset="0"/>
              </a:rPr>
              <a:t>"\</a:t>
            </a:r>
            <a:r>
              <a:rPr lang="en-US" sz="1400" dirty="0" err="1">
                <a:solidFill>
                  <a:srgbClr val="7F007D"/>
                </a:solidFill>
                <a:effectLst/>
                <a:latin typeface="Consolas" panose="020B0609020204030204" pitchFamily="49" charset="0"/>
              </a:rPr>
              <a:t>nAfter</a:t>
            </a:r>
            <a:r>
              <a:rPr lang="en-US" sz="1400" dirty="0">
                <a:solidFill>
                  <a:srgbClr val="7F007D"/>
                </a:solidFill>
                <a:effectLst/>
                <a:latin typeface="Consolas" panose="020B0609020204030204" pitchFamily="49" charset="0"/>
              </a:rPr>
              <a:t> doubling..."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    for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 in </a:t>
            </a:r>
            <a:r>
              <a:rPr lang="en-US" sz="1400" dirty="0">
                <a:solidFill>
                  <a:srgbClr val="20D3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..my_vec.len() 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print!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7F007D"/>
                </a:solidFill>
                <a:effectLst/>
                <a:latin typeface="Consolas" panose="020B0609020204030204" pitchFamily="49" charset="0"/>
              </a:rPr>
              <a:t>"{} "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my_vec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DE05F-A0FA-B112-1E47-168470796B55}"/>
              </a:ext>
            </a:extLst>
          </p:cNvPr>
          <p:cNvSpPr txBox="1"/>
          <p:nvPr/>
        </p:nvSpPr>
        <p:spPr>
          <a:xfrm>
            <a:off x="6220756" y="4452233"/>
            <a:ext cx="1192213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F961F4-CB80-5FBE-BDAE-AD3379C390CB}"/>
              </a:ext>
            </a:extLst>
          </p:cNvPr>
          <p:cNvSpPr txBox="1"/>
          <p:nvPr/>
        </p:nvSpPr>
        <p:spPr>
          <a:xfrm>
            <a:off x="7482454" y="4452233"/>
            <a:ext cx="4168239" cy="83099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Doubling vector...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After doubling...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20 40 60 80 100 120 </a:t>
            </a:r>
            <a:endParaRPr lang="en-GB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B1F0331D-CBBF-BCF0-2BF4-CAAF98A9F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956" y="1195240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82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5944AF-C373-94CA-ABF2-B6595D12C2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Linear Search: Version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ADD14-0403-519A-E5F6-2D372BFBF7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80878" y="411834"/>
            <a:ext cx="7241948" cy="6072093"/>
          </a:xfrm>
        </p:spPr>
        <p:txBody>
          <a:bodyPr/>
          <a:lstStyle/>
          <a:p>
            <a:r>
              <a:rPr lang="en-GB" b="1" dirty="0">
                <a:solidFill>
                  <a:srgbClr val="000000"/>
                </a:solidFill>
              </a:rPr>
              <a:t>The vector version is not dissimilar to the array implementation, if we code it traditionally…</a:t>
            </a:r>
          </a:p>
          <a:p>
            <a:endParaRPr lang="en-GB" b="1" dirty="0">
              <a:solidFill>
                <a:srgbClr val="000000"/>
              </a:solidFill>
            </a:endParaRPr>
          </a:p>
          <a:p>
            <a:endParaRPr lang="en-GB" b="1" dirty="0">
              <a:solidFill>
                <a:srgbClr val="000000"/>
              </a:solidFill>
            </a:endParaRPr>
          </a:p>
          <a:p>
            <a:endParaRPr lang="en-GB" b="1" dirty="0">
              <a:solidFill>
                <a:srgbClr val="000000"/>
              </a:solidFill>
            </a:endParaRPr>
          </a:p>
          <a:p>
            <a:endParaRPr lang="en-GB" b="1" dirty="0">
              <a:solidFill>
                <a:srgbClr val="000000"/>
              </a:solidFill>
            </a:endParaRPr>
          </a:p>
          <a:p>
            <a:endParaRPr lang="en-GB" b="1" dirty="0">
              <a:solidFill>
                <a:srgbClr val="000000"/>
              </a:solidFill>
            </a:endParaRPr>
          </a:p>
          <a:p>
            <a:endParaRPr lang="en-GB" b="1" dirty="0">
              <a:solidFill>
                <a:srgbClr val="000000"/>
              </a:solidFill>
            </a:endParaRPr>
          </a:p>
          <a:p>
            <a:endParaRPr lang="en-GB" b="1" dirty="0">
              <a:solidFill>
                <a:srgbClr val="000000"/>
              </a:solidFill>
            </a:endParaRPr>
          </a:p>
          <a:p>
            <a:endParaRPr lang="en-GB" b="1" dirty="0">
              <a:solidFill>
                <a:srgbClr val="000000"/>
              </a:solidFill>
            </a:endParaRPr>
          </a:p>
          <a:p>
            <a:endParaRPr lang="en-GB" b="1" dirty="0">
              <a:solidFill>
                <a:srgbClr val="000000"/>
              </a:solidFill>
            </a:endParaRPr>
          </a:p>
          <a:p>
            <a:endParaRPr lang="en-GB" b="1" dirty="0">
              <a:solidFill>
                <a:srgbClr val="000000"/>
              </a:solidFill>
            </a:endParaRPr>
          </a:p>
          <a:p>
            <a:endParaRPr lang="en-GB" b="1" dirty="0">
              <a:solidFill>
                <a:srgbClr val="000000"/>
              </a:solidFill>
            </a:endParaRPr>
          </a:p>
          <a:p>
            <a:endParaRPr lang="en-GB" b="1" dirty="0">
              <a:solidFill>
                <a:srgbClr val="000000"/>
              </a:solidFill>
            </a:endParaRPr>
          </a:p>
          <a:p>
            <a:r>
              <a:rPr lang="en-GB" b="1" dirty="0">
                <a:solidFill>
                  <a:srgbClr val="000000"/>
                </a:solidFill>
              </a:rPr>
              <a:t>…but similar run-time issues will emerge if the needle is not found!</a:t>
            </a:r>
          </a:p>
          <a:p>
            <a:endParaRPr lang="en-GB" b="1" dirty="0">
              <a:solidFill>
                <a:srgbClr val="000000"/>
              </a:solidFill>
            </a:endParaRPr>
          </a:p>
          <a:p>
            <a:r>
              <a:rPr lang="en-GB" b="1" dirty="0">
                <a:solidFill>
                  <a:srgbClr val="000000"/>
                </a:solidFill>
              </a:rPr>
              <a:t>We can fix this </a:t>
            </a:r>
            <a:r>
              <a:rPr lang="en-GB" b="1">
                <a:solidFill>
                  <a:srgbClr val="000000"/>
                </a:solidFill>
              </a:rPr>
              <a:t>using either:</a:t>
            </a:r>
            <a:endParaRPr lang="en-GB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nsolas" panose="020B0609020204030204" pitchFamily="49" charset="0"/>
              </a:rPr>
              <a:t>unwrap_or</a:t>
            </a:r>
            <a:endParaRPr lang="en-GB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nsolas" panose="020B0609020204030204" pitchFamily="49" charset="0"/>
              </a:rPr>
              <a:t>unwrap_or_else</a:t>
            </a:r>
            <a:endParaRPr lang="en-GB" dirty="0">
              <a:latin typeface="Consolas" panose="020B0609020204030204" pitchFamily="49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3386E7-9A31-383A-68F2-AB49EEE2493E}"/>
              </a:ext>
            </a:extLst>
          </p:cNvPr>
          <p:cNvSpPr txBox="1"/>
          <p:nvPr/>
        </p:nvSpPr>
        <p:spPr>
          <a:xfrm>
            <a:off x="4754091" y="1475209"/>
            <a:ext cx="6604837" cy="285928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 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haystack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![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 60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needle : </a:t>
            </a:r>
            <a:r>
              <a:rPr lang="en-US" sz="1400" dirty="0">
                <a:effectLst/>
                <a:latin typeface="Consolas" panose="020B0609020204030204" pitchFamily="49" charset="0"/>
              </a:rPr>
              <a:t>i32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20D3FF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index =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None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item) 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haystack.iter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().enumerate() 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*item == needle 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index = Some(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"index {}"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index.unwrap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AA0B6-C0F1-46ED-5CCE-C41B4E1D55E5}"/>
              </a:ext>
            </a:extLst>
          </p:cNvPr>
          <p:cNvSpPr txBox="1"/>
          <p:nvPr/>
        </p:nvSpPr>
        <p:spPr>
          <a:xfrm>
            <a:off x="8908485" y="4107666"/>
            <a:ext cx="1192213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6D2E8-D486-822E-093C-F282356B5D77}"/>
              </a:ext>
            </a:extLst>
          </p:cNvPr>
          <p:cNvSpPr txBox="1"/>
          <p:nvPr/>
        </p:nvSpPr>
        <p:spPr>
          <a:xfrm>
            <a:off x="10136324" y="4107666"/>
            <a:ext cx="1548996" cy="36933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no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index: 3</a:t>
            </a:r>
          </a:p>
        </p:txBody>
      </p:sp>
      <p:pic>
        <p:nvPicPr>
          <p:cNvPr id="4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6C7730CA-8D40-3073-0CCD-E9FF7F393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105" y="1475209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310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5944AF-C373-94CA-ABF2-B6595D12C2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Linear Search: Version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ADD14-0403-519A-E5F6-2D372BFBF7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80878" y="411834"/>
            <a:ext cx="7241948" cy="6072093"/>
          </a:xfrm>
        </p:spPr>
        <p:txBody>
          <a:bodyPr/>
          <a:lstStyle/>
          <a:p>
            <a:r>
              <a:rPr lang="en-GB" b="1" dirty="0">
                <a:solidFill>
                  <a:srgbClr val="000000"/>
                </a:solidFill>
              </a:rPr>
              <a:t>This Rust solution is more idiomatic (and familiar)…</a:t>
            </a:r>
          </a:p>
          <a:p>
            <a:endParaRPr lang="en-GB" b="1" dirty="0">
              <a:solidFill>
                <a:srgbClr val="000000"/>
              </a:solidFill>
            </a:endParaRPr>
          </a:p>
          <a:p>
            <a:endParaRPr lang="en-GB" b="1" dirty="0">
              <a:solidFill>
                <a:srgbClr val="000000"/>
              </a:solidFill>
            </a:endParaRPr>
          </a:p>
          <a:p>
            <a:endParaRPr lang="en-GB" b="1" dirty="0">
              <a:solidFill>
                <a:srgbClr val="000000"/>
              </a:solidFill>
            </a:endParaRPr>
          </a:p>
          <a:p>
            <a:endParaRPr lang="en-GB" b="1" dirty="0">
              <a:solidFill>
                <a:srgbClr val="000000"/>
              </a:solidFill>
            </a:endParaRPr>
          </a:p>
          <a:p>
            <a:endParaRPr lang="en-GB" b="1" dirty="0">
              <a:solidFill>
                <a:srgbClr val="000000"/>
              </a:solidFill>
            </a:endParaRPr>
          </a:p>
          <a:p>
            <a:endParaRPr lang="en-GB" b="1" dirty="0">
              <a:solidFill>
                <a:srgbClr val="000000"/>
              </a:solidFill>
            </a:endParaRPr>
          </a:p>
          <a:p>
            <a:endParaRPr lang="en-GB" b="1" dirty="0">
              <a:solidFill>
                <a:srgbClr val="000000"/>
              </a:solidFill>
            </a:endParaRPr>
          </a:p>
          <a:p>
            <a:endParaRPr lang="en-GB" b="1" dirty="0">
              <a:solidFill>
                <a:srgbClr val="000000"/>
              </a:solidFill>
            </a:endParaRPr>
          </a:p>
          <a:p>
            <a:endParaRPr lang="en-GB" b="1" dirty="0">
              <a:solidFill>
                <a:srgbClr val="000000"/>
              </a:solidFill>
            </a:endParaRPr>
          </a:p>
          <a:p>
            <a:endParaRPr lang="en-GB" b="1" dirty="0">
              <a:solidFill>
                <a:srgbClr val="000000"/>
              </a:solidFill>
            </a:endParaRPr>
          </a:p>
          <a:p>
            <a:r>
              <a:rPr lang="en-GB" b="1" dirty="0">
                <a:solidFill>
                  <a:srgbClr val="000000"/>
                </a:solidFill>
              </a:rPr>
              <a:t>Other methods, e.g. any(), contains() etc. could be employed to test for membership in the vector.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3386E7-9A31-383A-68F2-AB49EEE2493E}"/>
              </a:ext>
            </a:extLst>
          </p:cNvPr>
          <p:cNvSpPr txBox="1"/>
          <p:nvPr/>
        </p:nvSpPr>
        <p:spPr>
          <a:xfrm>
            <a:off x="4680878" y="905193"/>
            <a:ext cx="6604837" cy="241515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40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 {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haystack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![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 60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   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   let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needle : </a:t>
            </a:r>
            <a:r>
              <a:rPr lang="en-US" sz="1400" dirty="0">
                <a:effectLst/>
                <a:latin typeface="Consolas" panose="020B0609020204030204" pitchFamily="49" charset="0"/>
              </a:rPr>
              <a:t>i32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20D3FF"/>
                </a:solidFill>
                <a:latin typeface="Consolas" panose="020B0609020204030204" pitchFamily="49" charset="0"/>
              </a:rPr>
              <a:t>50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index = haystack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.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.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(|&amp;x| x == needle) 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.unwrap();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"index: {}"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index);    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AA0B6-C0F1-46ED-5CCE-C41B4E1D55E5}"/>
              </a:ext>
            </a:extLst>
          </p:cNvPr>
          <p:cNvSpPr txBox="1"/>
          <p:nvPr/>
        </p:nvSpPr>
        <p:spPr>
          <a:xfrm>
            <a:off x="8657142" y="3046596"/>
            <a:ext cx="1192213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66D2E8-D486-822E-093C-F282356B5D77}"/>
              </a:ext>
            </a:extLst>
          </p:cNvPr>
          <p:cNvSpPr txBox="1"/>
          <p:nvPr/>
        </p:nvSpPr>
        <p:spPr>
          <a:xfrm>
            <a:off x="9884981" y="3051720"/>
            <a:ext cx="1548996" cy="38024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no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index: 4</a:t>
            </a:r>
          </a:p>
        </p:txBody>
      </p:sp>
      <p:pic>
        <p:nvPicPr>
          <p:cNvPr id="4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E6BE535E-58A7-98E9-8075-390C547AD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672" y="905193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840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Lab #16: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A second vector-based challenge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970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8FE31-9F78-430F-90B3-CEADBDE09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0AF58-AE67-49F5-BAD7-F6278F3BE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5879" y="1120463"/>
            <a:ext cx="5621337" cy="5479844"/>
          </a:xfrm>
        </p:spPr>
        <p:txBody>
          <a:bodyPr/>
          <a:lstStyle/>
          <a:p>
            <a:pPr marL="273050" lvl="1" indent="-273050">
              <a:spcAft>
                <a:spcPts val="600"/>
              </a:spcAft>
            </a:pPr>
            <a:r>
              <a:rPr lang="en-GB" sz="1600" dirty="0"/>
              <a:t>A vector is part of the std crate</a:t>
            </a:r>
          </a:p>
          <a:p>
            <a:pPr marL="273050" lvl="1" indent="-273050">
              <a:spcAft>
                <a:spcPts val="600"/>
              </a:spcAft>
            </a:pPr>
            <a:r>
              <a:rPr lang="en-GB" sz="1600" dirty="0"/>
              <a:t>A vector is a growable homogenous array of a given type</a:t>
            </a:r>
          </a:p>
          <a:p>
            <a:pPr marL="631825" lvl="1" indent="-361950">
              <a:spcAft>
                <a:spcPts val="600"/>
              </a:spcAft>
            </a:pPr>
            <a:r>
              <a:rPr lang="en-GB" sz="1600" dirty="0" err="1"/>
              <a:t>Vec</a:t>
            </a:r>
            <a:r>
              <a:rPr lang="en-GB" sz="1600" dirty="0"/>
              <a:t>&lt;T&gt;</a:t>
            </a:r>
          </a:p>
          <a:p>
            <a:pPr marL="273050" lvl="1" indent="-273050">
              <a:spcAft>
                <a:spcPts val="600"/>
              </a:spcAft>
            </a:pPr>
            <a:r>
              <a:rPr lang="en-GB" sz="1600" dirty="0"/>
              <a:t>A vector is mutable</a:t>
            </a:r>
          </a:p>
          <a:p>
            <a:pPr marL="273050" lvl="1" indent="-273050">
              <a:spcAft>
                <a:spcPts val="600"/>
              </a:spcAft>
            </a:pPr>
            <a:r>
              <a:rPr lang="en-GB" sz="1600" dirty="0"/>
              <a:t>Implements the Index trait</a:t>
            </a:r>
          </a:p>
          <a:p>
            <a:pPr marL="631825" lvl="1" indent="-361950">
              <a:spcAft>
                <a:spcPts val="600"/>
              </a:spcAft>
            </a:pPr>
            <a:r>
              <a:rPr lang="en-GB" sz="1600" dirty="0"/>
              <a:t>However, will panic at run-time if index is OOB</a:t>
            </a:r>
          </a:p>
          <a:p>
            <a:pPr marL="273050" lvl="1" indent="-273050">
              <a:spcAft>
                <a:spcPts val="600"/>
              </a:spcAft>
            </a:pPr>
            <a:r>
              <a:rPr lang="en-GB" sz="1600" dirty="0"/>
              <a:t>Does not implement Copy trait</a:t>
            </a:r>
          </a:p>
          <a:p>
            <a:pPr marL="631825" lvl="1" indent="-361950">
              <a:spcAft>
                <a:spcPts val="600"/>
              </a:spcAft>
            </a:pPr>
            <a:r>
              <a:rPr lang="en-GB" sz="1600" dirty="0"/>
              <a:t>Use clone() explicitly instead</a:t>
            </a:r>
          </a:p>
          <a:p>
            <a:pPr marL="273050" lvl="1" indent="-273050">
              <a:spcAft>
                <a:spcPts val="600"/>
              </a:spcAft>
            </a:pPr>
            <a:r>
              <a:rPr lang="en-GB" sz="1600" dirty="0"/>
              <a:t>A vector's length is not the same as its capacity</a:t>
            </a:r>
          </a:p>
          <a:p>
            <a:pPr marL="631825" lvl="1" indent="-361950">
              <a:spcAft>
                <a:spcPts val="600"/>
              </a:spcAft>
            </a:pPr>
            <a:r>
              <a:rPr lang="en-GB" sz="1600" dirty="0"/>
              <a:t>Capacity will be reallocated if exceeded</a:t>
            </a:r>
          </a:p>
          <a:p>
            <a:pPr marL="631825" lvl="1" indent="-361950">
              <a:spcAft>
                <a:spcPts val="600"/>
              </a:spcAft>
            </a:pPr>
            <a:r>
              <a:rPr lang="en-GB" sz="1600" dirty="0"/>
              <a:t>Reallocation is (relatively slow); think C's </a:t>
            </a:r>
            <a:r>
              <a:rPr lang="en-GB" sz="1600" dirty="0" err="1"/>
              <a:t>realloc</a:t>
            </a:r>
            <a:r>
              <a:rPr lang="en-GB" sz="1600" dirty="0"/>
              <a:t>()</a:t>
            </a:r>
          </a:p>
          <a:p>
            <a:pPr marL="631825" lvl="1" indent="-361950">
              <a:spcAft>
                <a:spcPts val="600"/>
              </a:spcAft>
            </a:pPr>
            <a:r>
              <a:rPr lang="en-GB" sz="1600" dirty="0"/>
              <a:t>Never automatically shrinks (safer; and saves unnecessary reallocation expense)</a:t>
            </a:r>
          </a:p>
          <a:p>
            <a:pPr marL="631825" lvl="1" indent="-361950">
              <a:spcAft>
                <a:spcPts val="600"/>
              </a:spcAft>
            </a:pPr>
            <a:r>
              <a:rPr lang="en-GB" sz="1600" dirty="0"/>
              <a:t>But this can be manually performed if required</a:t>
            </a:r>
          </a:p>
          <a:p>
            <a:pPr marL="269875" lvl="1" indent="-269875">
              <a:spcAft>
                <a:spcPts val="600"/>
              </a:spcAft>
            </a:pPr>
            <a:r>
              <a:rPr lang="en-GB" sz="1600" dirty="0"/>
              <a:t>Any slice of the vector is automatically read-only</a:t>
            </a:r>
          </a:p>
          <a:p>
            <a:pPr marL="261938" lvl="1" indent="-261938">
              <a:spcAft>
                <a:spcPts val="600"/>
              </a:spcAft>
            </a:pPr>
            <a:r>
              <a:rPr lang="en-US" sz="1600" dirty="0"/>
              <a:t>Vector's support a wide range of methods</a:t>
            </a:r>
          </a:p>
          <a:p>
            <a:pPr marL="265113" indent="-265113">
              <a:spcAft>
                <a:spcPts val="600"/>
              </a:spcAft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885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D0E05A-B18A-A645-944D-17FF0EFFC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cap="none" dirty="0"/>
              <a:t>Vectors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3CE4F-DE19-6949-B03D-93E4E80BF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796414"/>
            <a:ext cx="2901950" cy="4647734"/>
          </a:xfrm>
        </p:spPr>
        <p:txBody>
          <a:bodyPr/>
          <a:lstStyle/>
          <a:p>
            <a:r>
              <a:rPr lang="en-US" dirty="0"/>
              <a:t>Learning Journey:</a:t>
            </a:r>
          </a:p>
          <a:p>
            <a:pPr lvl="1"/>
            <a:r>
              <a:rPr lang="en-GB" sz="1100" dirty="0"/>
              <a:t>Vectors – an introduction</a:t>
            </a:r>
          </a:p>
          <a:p>
            <a:pPr lvl="1"/>
            <a:r>
              <a:rPr lang="en-GB" sz="1100" dirty="0"/>
              <a:t>Accessing via Index</a:t>
            </a:r>
          </a:p>
          <a:p>
            <a:pPr lvl="1"/>
            <a:r>
              <a:rPr lang="en-GB" sz="1100" dirty="0"/>
              <a:t>Capacity and Allocation</a:t>
            </a:r>
          </a:p>
          <a:p>
            <a:pPr lvl="1"/>
            <a:r>
              <a:rPr lang="en-GB" sz="1100" dirty="0"/>
              <a:t>Shrinking Vectors</a:t>
            </a:r>
          </a:p>
          <a:p>
            <a:pPr lvl="1"/>
            <a:r>
              <a:rPr lang="en-GB" sz="1100" dirty="0"/>
              <a:t>Vectors – Under the Hood</a:t>
            </a:r>
          </a:p>
          <a:p>
            <a:pPr lvl="1"/>
            <a:r>
              <a:rPr lang="en-GB" sz="1100" dirty="0"/>
              <a:t>Using </a:t>
            </a:r>
            <a:r>
              <a:rPr lang="en-GB" sz="1100" dirty="0" err="1"/>
              <a:t>vec</a:t>
            </a:r>
            <a:r>
              <a:rPr lang="en-GB" sz="1100" dirty="0"/>
              <a:t>! Macro</a:t>
            </a:r>
          </a:p>
          <a:p>
            <a:pPr lvl="1"/>
            <a:r>
              <a:rPr lang="en-GB" sz="1100" dirty="0"/>
              <a:t>Vector slicing</a:t>
            </a:r>
          </a:p>
          <a:p>
            <a:pPr lvl="1"/>
            <a:r>
              <a:rPr lang="en-GB" sz="1100" dirty="0"/>
              <a:t>Vector Methods</a:t>
            </a:r>
          </a:p>
          <a:p>
            <a:pPr marL="0" lvl="1" indent="0">
              <a:buNone/>
            </a:pPr>
            <a:endParaRPr lang="en-GB" sz="1600" dirty="0"/>
          </a:p>
          <a:p>
            <a:pPr marL="0" lvl="1" indent="0">
              <a:buNone/>
            </a:pPr>
            <a:r>
              <a:rPr lang="en-GB" sz="1600" dirty="0"/>
              <a:t>Rust Lab #15</a:t>
            </a:r>
          </a:p>
          <a:p>
            <a:pPr lvl="1"/>
            <a:r>
              <a:rPr lang="en-GB" sz="1100" dirty="0"/>
              <a:t>Working with vectors and their methods</a:t>
            </a:r>
          </a:p>
          <a:p>
            <a:pPr marL="177800" lvl="1" indent="-177800"/>
            <a:r>
              <a:rPr lang="en-GB" sz="1100" dirty="0"/>
              <a:t>Copying a vector</a:t>
            </a:r>
          </a:p>
          <a:p>
            <a:pPr marL="177800" lvl="1" indent="-177800"/>
            <a:r>
              <a:rPr lang="en-GB" sz="1100" dirty="0"/>
              <a:t>Iterating over a Vector (and modifying)</a:t>
            </a:r>
          </a:p>
          <a:p>
            <a:pPr marL="177800" lvl="1" indent="-177800"/>
            <a:r>
              <a:rPr lang="en-GB" sz="1100" dirty="0"/>
              <a:t>Linear search</a:t>
            </a:r>
          </a:p>
          <a:p>
            <a:pPr marL="177800" lvl="1" indent="-177800">
              <a:spcAft>
                <a:spcPts val="0"/>
              </a:spcAft>
            </a:pPr>
            <a:endParaRPr lang="en-GB" sz="800" dirty="0"/>
          </a:p>
          <a:p>
            <a:pPr marL="0" lvl="1" indent="0">
              <a:buNone/>
            </a:pPr>
            <a:r>
              <a:rPr lang="en-GB" sz="1600" dirty="0"/>
              <a:t>Rust Lab #16</a:t>
            </a:r>
          </a:p>
          <a:p>
            <a:pPr lvl="1"/>
            <a:r>
              <a:rPr lang="en-GB" sz="1100" dirty="0"/>
              <a:t>Problem solving with vectors</a:t>
            </a:r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Summary</a:t>
            </a:r>
            <a:endParaRPr lang="en-GB" sz="1100" dirty="0"/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Appendices:</a:t>
            </a:r>
          </a:p>
          <a:p>
            <a:pPr lvl="1"/>
            <a:r>
              <a:rPr lang="en-GB" sz="1100" dirty="0"/>
              <a:t>Rust keywords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486AB7-096E-D04F-B45E-AE79D474F5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8200" y="796414"/>
            <a:ext cx="3168497" cy="4647734"/>
          </a:xfrm>
        </p:spPr>
        <p:txBody>
          <a:bodyPr/>
          <a:lstStyle/>
          <a:p>
            <a:r>
              <a:rPr lang="en-US" dirty="0"/>
              <a:t>Learning Outcomes:</a:t>
            </a:r>
          </a:p>
          <a:p>
            <a:pPr lvl="1"/>
            <a:r>
              <a:rPr lang="en-US" sz="1100" dirty="0"/>
              <a:t>Identify function of vector in Rust</a:t>
            </a:r>
          </a:p>
          <a:p>
            <a:pPr lvl="1"/>
            <a:r>
              <a:rPr lang="en-US" sz="1100" dirty="0"/>
              <a:t>Describe vector declaration, initialization, and common methods</a:t>
            </a:r>
          </a:p>
          <a:p>
            <a:pPr lvl="1"/>
            <a:r>
              <a:rPr lang="en-US" sz="1100" dirty="0"/>
              <a:t>Differentiate between compile time and run time index checks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93520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9D1E-941B-4AC8-9045-28E4F4E11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A144-A6AC-44B5-8741-DF523373A4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81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D064-971D-4938-83D4-CCCA2529F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3816047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DB37C8D-06C7-4A68-81EC-70F07CA1189F}"/>
              </a:ext>
            </a:extLst>
          </p:cNvPr>
          <p:cNvGraphicFramePr>
            <a:graphicFrameLocks noGrp="1"/>
          </p:cNvGraphicFramePr>
          <p:nvPr/>
        </p:nvGraphicFramePr>
        <p:xfrm>
          <a:off x="4664349" y="5694006"/>
          <a:ext cx="6985705" cy="944880"/>
        </p:xfrm>
        <a:graphic>
          <a:graphicData uri="http://schemas.openxmlformats.org/drawingml/2006/table">
            <a:tbl>
              <a:tblPr/>
              <a:tblGrid>
                <a:gridCol w="1085152">
                  <a:extLst>
                    <a:ext uri="{9D8B030D-6E8A-4147-A177-3AD203B41FA5}">
                      <a16:colId xmlns:a16="http://schemas.microsoft.com/office/drawing/2014/main" val="2192744656"/>
                    </a:ext>
                  </a:extLst>
                </a:gridCol>
                <a:gridCol w="1085152">
                  <a:extLst>
                    <a:ext uri="{9D8B030D-6E8A-4147-A177-3AD203B41FA5}">
                      <a16:colId xmlns:a16="http://schemas.microsoft.com/office/drawing/2014/main" val="3865089521"/>
                    </a:ext>
                  </a:extLst>
                </a:gridCol>
                <a:gridCol w="1085152">
                  <a:extLst>
                    <a:ext uri="{9D8B030D-6E8A-4147-A177-3AD203B41FA5}">
                      <a16:colId xmlns:a16="http://schemas.microsoft.com/office/drawing/2014/main" val="4094844649"/>
                    </a:ext>
                  </a:extLst>
                </a:gridCol>
                <a:gridCol w="1085152">
                  <a:extLst>
                    <a:ext uri="{9D8B030D-6E8A-4147-A177-3AD203B41FA5}">
                      <a16:colId xmlns:a16="http://schemas.microsoft.com/office/drawing/2014/main" val="827843363"/>
                    </a:ext>
                  </a:extLst>
                </a:gridCol>
                <a:gridCol w="1085152">
                  <a:extLst>
                    <a:ext uri="{9D8B030D-6E8A-4147-A177-3AD203B41FA5}">
                      <a16:colId xmlns:a16="http://schemas.microsoft.com/office/drawing/2014/main" val="3679680566"/>
                    </a:ext>
                  </a:extLst>
                </a:gridCol>
                <a:gridCol w="1559945">
                  <a:extLst>
                    <a:ext uri="{9D8B030D-6E8A-4147-A177-3AD203B41FA5}">
                      <a16:colId xmlns:a16="http://schemas.microsoft.com/office/drawing/2014/main" val="3139356258"/>
                    </a:ext>
                  </a:extLst>
                </a:gridCol>
              </a:tblGrid>
              <a:tr h="496678"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egoe UI"/>
                        </a:rPr>
                        <a:t>Rust keywords (Weak)</a:t>
                      </a:r>
                    </a:p>
                  </a:txBody>
                  <a:tcPr marL="95250" marR="76200" marT="142875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523008"/>
                  </a:ext>
                </a:extLst>
              </a:tr>
              <a:tr h="405712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dyn</a:t>
                      </a: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'static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union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6818870"/>
                  </a:ext>
                </a:extLst>
              </a:tr>
            </a:tbl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496E65-8991-4BBD-B637-D7424016E2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Rust Keywords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5E1D066-C865-4DEB-8A78-F1E82A1E8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310851"/>
              </p:ext>
            </p:extLst>
          </p:nvPr>
        </p:nvGraphicFramePr>
        <p:xfrm>
          <a:off x="4664350" y="162483"/>
          <a:ext cx="6985704" cy="3493770"/>
        </p:xfrm>
        <a:graphic>
          <a:graphicData uri="http://schemas.openxmlformats.org/drawingml/2006/table">
            <a:tbl>
              <a:tblPr/>
              <a:tblGrid>
                <a:gridCol w="1164284">
                  <a:extLst>
                    <a:ext uri="{9D8B030D-6E8A-4147-A177-3AD203B41FA5}">
                      <a16:colId xmlns:a16="http://schemas.microsoft.com/office/drawing/2014/main" val="3004296434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2783717660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201381472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605907375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3883080512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1956129410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algn="ctr"/>
                      <a:r>
                        <a:rPr lang="en-GB" sz="16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egoe UI"/>
                        </a:rPr>
                        <a:t>Rust keywords (Strict)</a:t>
                      </a:r>
                    </a:p>
                  </a:txBody>
                  <a:tcPr marL="95250" marR="76200" marT="142875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694401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async*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await*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break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continue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252449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crate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dyn</a:t>
                      </a: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else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enum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extern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false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583506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fn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for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impl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mod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16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loop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match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mut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pub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683538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ref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return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self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static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struct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super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390037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trait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unsafe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use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where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7351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while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14537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1F60098-ED3A-4837-A941-4A12BB5AB11E}"/>
              </a:ext>
            </a:extLst>
          </p:cNvPr>
          <p:cNvSpPr txBox="1"/>
          <p:nvPr/>
        </p:nvSpPr>
        <p:spPr>
          <a:xfrm>
            <a:off x="9093478" y="3336194"/>
            <a:ext cx="2285114" cy="2219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r"/>
            <a:r>
              <a:rPr lang="en-GB" sz="1400" b="1" dirty="0"/>
              <a:t>*</a:t>
            </a:r>
            <a:r>
              <a:rPr lang="en-GB" sz="1400" dirty="0"/>
              <a:t> as of Rust's 2018 </a:t>
            </a:r>
            <a:r>
              <a:rPr lang="en-GB" sz="1400" dirty="0" err="1"/>
              <a:t>Lexer</a:t>
            </a:r>
            <a:endParaRPr lang="en-GB" sz="14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7878743-288E-498E-823A-E09989C2F2F2}"/>
              </a:ext>
            </a:extLst>
          </p:cNvPr>
          <p:cNvGraphicFramePr>
            <a:graphicFrameLocks noGrp="1"/>
          </p:cNvGraphicFramePr>
          <p:nvPr/>
        </p:nvGraphicFramePr>
        <p:xfrm>
          <a:off x="4664349" y="3809257"/>
          <a:ext cx="6948000" cy="1794510"/>
        </p:xfrm>
        <a:graphic>
          <a:graphicData uri="http://schemas.openxmlformats.org/drawingml/2006/table">
            <a:tbl>
              <a:tblPr/>
              <a:tblGrid>
                <a:gridCol w="1158000">
                  <a:extLst>
                    <a:ext uri="{9D8B030D-6E8A-4147-A177-3AD203B41FA5}">
                      <a16:colId xmlns:a16="http://schemas.microsoft.com/office/drawing/2014/main" val="3004296434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2783717660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201381472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605907375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3883080512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1956129410"/>
                    </a:ext>
                  </a:extLst>
                </a:gridCol>
              </a:tblGrid>
              <a:tr h="326234"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egoe UI"/>
                        </a:rPr>
                        <a:t>Rust keywords (Reserved)</a:t>
                      </a:r>
                    </a:p>
                  </a:txBody>
                  <a:tcPr marL="95250" marR="76200" marT="142875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694401"/>
                  </a:ext>
                </a:extLst>
              </a:tr>
              <a:tr h="40907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abstract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become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box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final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macro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252449"/>
                  </a:ext>
                </a:extLst>
              </a:tr>
              <a:tr h="40907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override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priv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try*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typeof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unsized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virtual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583506"/>
                  </a:ext>
                </a:extLst>
              </a:tr>
              <a:tr h="317152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yield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while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14537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015306A-6AE3-4A1A-92AA-BA1DB4A8D7B3}"/>
              </a:ext>
            </a:extLst>
          </p:cNvPr>
          <p:cNvSpPr txBox="1"/>
          <p:nvPr/>
        </p:nvSpPr>
        <p:spPr>
          <a:xfrm>
            <a:off x="9093478" y="5270869"/>
            <a:ext cx="2285114" cy="2219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r"/>
            <a:r>
              <a:rPr lang="en-GB" sz="1400" b="1" dirty="0"/>
              <a:t>*</a:t>
            </a:r>
            <a:r>
              <a:rPr lang="en-GB" sz="1400" dirty="0"/>
              <a:t> as of Rust's 2018 </a:t>
            </a:r>
            <a:r>
              <a:rPr lang="en-GB" sz="1400" dirty="0" err="1"/>
              <a:t>Lexer</a:t>
            </a:r>
            <a:endParaRPr lang="en-GB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CE2782-AE1C-48C9-8B98-14FFAC60BDB0}"/>
              </a:ext>
            </a:extLst>
          </p:cNvPr>
          <p:cNvSpPr txBox="1"/>
          <p:nvPr/>
        </p:nvSpPr>
        <p:spPr>
          <a:xfrm>
            <a:off x="9093478" y="6337339"/>
            <a:ext cx="2285114" cy="2219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r"/>
            <a:r>
              <a:rPr lang="en-GB" sz="1400" b="1" dirty="0"/>
              <a:t>*</a:t>
            </a:r>
            <a:r>
              <a:rPr lang="en-GB" sz="1400" dirty="0"/>
              <a:t> as of Rust's 2015 </a:t>
            </a:r>
            <a:r>
              <a:rPr lang="en-GB" sz="1400" dirty="0" err="1"/>
              <a:t>Lexer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36777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F580C-F795-4751-8CBE-97B4C0D569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2931" y="423713"/>
            <a:ext cx="6950075" cy="6122378"/>
          </a:xfrm>
        </p:spPr>
        <p:txBody>
          <a:bodyPr/>
          <a:lstStyle/>
          <a:p>
            <a:r>
              <a:rPr lang="en-GB" b="1" dirty="0"/>
              <a:t>A Rust vector is essentially a resizable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is allocated on the 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Vector (and elements) are freed when it goes out of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Is a "triplet" (pointer, capacity, length)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Unlike array, can shrink and grow (it's dynamic)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Uses same type "T" (“homogenous”), so </a:t>
            </a:r>
            <a:r>
              <a:rPr lang="en-GB" dirty="0" err="1"/>
              <a:t>Vec</a:t>
            </a:r>
            <a:r>
              <a:rPr lang="en-GB" dirty="0"/>
              <a:t>&lt;T&gt;  (a generic)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May be declared empty (see below)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0 based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different methods supported</a:t>
            </a:r>
          </a:p>
          <a:p>
            <a:endParaRPr lang="en-GB" b="1" dirty="0"/>
          </a:p>
          <a:p>
            <a:r>
              <a:rPr lang="en-GB" b="1" dirty="0"/>
              <a:t>Let's create a sample vector and perform some operations…</a:t>
            </a:r>
          </a:p>
          <a:p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2EABD-0A2F-4ACA-9735-DB1D0D9612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Vectors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10D58-BB06-4C1F-B964-2BF9C55579E4}"/>
              </a:ext>
            </a:extLst>
          </p:cNvPr>
          <p:cNvSpPr txBox="1"/>
          <p:nvPr/>
        </p:nvSpPr>
        <p:spPr>
          <a:xfrm>
            <a:off x="4645311" y="4097235"/>
            <a:ext cx="6676143" cy="218481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use std::mem;</a:t>
            </a:r>
          </a:p>
          <a:p>
            <a:pPr algn="l"/>
            <a:endParaRPr lang="en-GB" sz="14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algn="l"/>
            <a:r>
              <a:rPr lang="en-GB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400" dirty="0">
                <a:latin typeface="Consolas" panose="020B0609020204030204" pitchFamily="49" charset="0"/>
              </a:rPr>
              <a:t> main() {</a:t>
            </a: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let mut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my_vec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Vec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i32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=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Vec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::new();</a:t>
            </a:r>
          </a:p>
          <a:p>
            <a:pPr algn="l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my_vec.push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(10);</a:t>
            </a:r>
          </a:p>
          <a:p>
            <a:pPr algn="l"/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"Element count is {}"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my_vec.len</a:t>
            </a:r>
            <a:r>
              <a:rPr lang="en-GB" sz="1400" dirty="0"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"1st element is {}"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my_vec</a:t>
            </a:r>
            <a:r>
              <a:rPr lang="en-GB" sz="1400" dirty="0">
                <a:latin typeface="Consolas" panose="020B0609020204030204" pitchFamily="49" charset="0"/>
              </a:rPr>
              <a:t>[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r>
              <a:rPr lang="en-GB" sz="1400" dirty="0">
                <a:latin typeface="Consolas" panose="020B0609020204030204" pitchFamily="49" charset="0"/>
              </a:rPr>
              <a:t>]);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"RAM allocated {} bytes</a:t>
            </a:r>
            <a:r>
              <a:rPr lang="en-GB" sz="1400" dirty="0">
                <a:solidFill>
                  <a:srgbClr val="7F007D"/>
                </a:solidFill>
                <a:latin typeface="Consolas" panose="020B0609020204030204" pitchFamily="49" charset="0"/>
              </a:rPr>
              <a:t>"</a:t>
            </a:r>
            <a:r>
              <a:rPr lang="en-GB" sz="1400" dirty="0">
                <a:latin typeface="Consolas" panose="020B0609020204030204" pitchFamily="49" charset="0"/>
              </a:rPr>
              <a:t>, mem::</a:t>
            </a:r>
            <a:r>
              <a:rPr lang="en-GB" sz="1400" dirty="0" err="1">
                <a:latin typeface="Consolas" panose="020B0609020204030204" pitchFamily="49" charset="0"/>
              </a:rPr>
              <a:t>size_of_val</a:t>
            </a:r>
            <a:r>
              <a:rPr lang="en-GB" sz="1400" dirty="0">
                <a:latin typeface="Consolas" panose="020B0609020204030204" pitchFamily="49" charset="0"/>
              </a:rPr>
              <a:t>(&amp;</a:t>
            </a:r>
            <a:r>
              <a:rPr lang="en-GB" sz="1400" dirty="0" err="1">
                <a:latin typeface="Consolas" panose="020B0609020204030204" pitchFamily="49" charset="0"/>
              </a:rPr>
              <a:t>my_vec</a:t>
            </a:r>
            <a:r>
              <a:rPr lang="en-GB" sz="1400" dirty="0"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6509F-3BD3-403A-A4B6-1FFDB82576F2}"/>
              </a:ext>
            </a:extLst>
          </p:cNvPr>
          <p:cNvSpPr txBox="1"/>
          <p:nvPr/>
        </p:nvSpPr>
        <p:spPr>
          <a:xfrm>
            <a:off x="8254173" y="6127668"/>
            <a:ext cx="3034907" cy="64633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Element count is 1</a:t>
            </a:r>
          </a:p>
          <a:p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1st element is 10</a:t>
            </a:r>
          </a:p>
          <a:p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RAM allocated 24 bytes</a:t>
            </a:r>
            <a:endParaRPr lang="en-GB" sz="12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2D00D-F0AE-478B-A50D-B6F6EC6C86C9}"/>
              </a:ext>
            </a:extLst>
          </p:cNvPr>
          <p:cNvSpPr txBox="1"/>
          <p:nvPr/>
        </p:nvSpPr>
        <p:spPr>
          <a:xfrm>
            <a:off x="7064452" y="6127668"/>
            <a:ext cx="1155639" cy="505528"/>
          </a:xfrm>
          <a:prstGeom prst="rect">
            <a:avLst/>
          </a:prstGeom>
          <a:solidFill>
            <a:srgbClr val="00B05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pic>
        <p:nvPicPr>
          <p:cNvPr id="4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49D1F52A-B218-2B21-B5DC-30C587DD7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8813" y="4097235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624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C990D2-3DF5-70F7-4C19-458D35E32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Accessing via Index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47F09-9663-4C15-D295-BF16E74257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4000" y="399958"/>
            <a:ext cx="7233216" cy="4094163"/>
          </a:xfrm>
        </p:spPr>
        <p:txBody>
          <a:bodyPr/>
          <a:lstStyle/>
          <a:p>
            <a:r>
              <a:rPr lang="en-GB" b="1" dirty="0"/>
              <a:t>Because the </a:t>
            </a:r>
            <a:r>
              <a:rPr lang="en-GB" b="1" dirty="0" err="1"/>
              <a:t>Vec</a:t>
            </a:r>
            <a:r>
              <a:rPr lang="en-GB" b="1" dirty="0"/>
              <a:t> type implements the Index trait, it can be accessed in familiar ways…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FA3B1-B3BF-CC44-443D-14D004F60269}"/>
              </a:ext>
            </a:extLst>
          </p:cNvPr>
          <p:cNvSpPr txBox="1"/>
          <p:nvPr/>
        </p:nvSpPr>
        <p:spPr>
          <a:xfrm>
            <a:off x="4574000" y="1104653"/>
            <a:ext cx="6597548" cy="391861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r>
              <a:rPr lang="en-GB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main() {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// declare a vector </a:t>
            </a:r>
          </a:p>
          <a:p>
            <a:pPr algn="l"/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let mut </a:t>
            </a:r>
            <a:r>
              <a:rPr lang="en-GB" sz="1400" dirty="0" err="1">
                <a:latin typeface="Consolas" panose="020B0609020204030204" pitchFamily="49" charset="0"/>
              </a:rPr>
              <a:t>my_vec</a:t>
            </a:r>
            <a:r>
              <a:rPr lang="en-GB" sz="1400" dirty="0">
                <a:latin typeface="Consolas" panose="020B0609020204030204" pitchFamily="49" charset="0"/>
              </a:rPr>
              <a:t> = </a:t>
            </a:r>
            <a:r>
              <a:rPr lang="en-GB" sz="1400" dirty="0" err="1">
                <a:latin typeface="Consolas" panose="020B0609020204030204" pitchFamily="49" charset="0"/>
              </a:rPr>
              <a:t>Vec</a:t>
            </a:r>
            <a:r>
              <a:rPr lang="en-GB" sz="1400" dirty="0">
                <a:latin typeface="Consolas" panose="020B0609020204030204" pitchFamily="49" charset="0"/>
              </a:rPr>
              <a:t>::new();</a:t>
            </a: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"{}"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my_vec.len</a:t>
            </a:r>
            <a:r>
              <a:rPr lang="en-GB" sz="1400" dirty="0"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"{}"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my_vec.capacity</a:t>
            </a:r>
            <a:r>
              <a:rPr lang="en-GB" sz="1400" dirty="0">
                <a:latin typeface="Consolas" panose="020B0609020204030204" pitchFamily="49" charset="0"/>
              </a:rPr>
              <a:t>());</a:t>
            </a: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 // add 5 values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i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in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GB" sz="1400" dirty="0">
                <a:latin typeface="Consolas" panose="020B0609020204030204" pitchFamily="49" charset="0"/>
              </a:rPr>
              <a:t>..</a:t>
            </a:r>
            <a:r>
              <a:rPr lang="en-GB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GB" sz="1400" dirty="0"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   </a:t>
            </a:r>
            <a:r>
              <a:rPr lang="en-GB" sz="1400" dirty="0" err="1">
                <a:latin typeface="Consolas" panose="020B0609020204030204" pitchFamily="49" charset="0"/>
              </a:rPr>
              <a:t>my_vec.push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 err="1">
                <a:latin typeface="Consolas" panose="020B0609020204030204" pitchFamily="49" charset="0"/>
              </a:rPr>
              <a:t>i</a:t>
            </a:r>
            <a:r>
              <a:rPr lang="en-GB" sz="1400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"{}"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my_vec.len</a:t>
            </a:r>
            <a:r>
              <a:rPr lang="en-GB" sz="1400" dirty="0"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"{}"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my_vec.capacity</a:t>
            </a:r>
            <a:r>
              <a:rPr lang="en-GB" sz="1400" dirty="0">
                <a:latin typeface="Consolas" panose="020B0609020204030204" pitchFamily="49" charset="0"/>
              </a:rPr>
              <a:t>());</a:t>
            </a: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"{}"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my_vec</a:t>
            </a:r>
            <a:r>
              <a:rPr lang="en-GB" sz="1400" dirty="0">
                <a:latin typeface="Consolas" panose="020B0609020204030204" pitchFamily="49" charset="0"/>
              </a:rPr>
              <a:t>[</a:t>
            </a:r>
            <a:r>
              <a:rPr lang="en-GB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en-GB" sz="1400" dirty="0">
                <a:latin typeface="Consolas" panose="020B0609020204030204" pitchFamily="49" charset="0"/>
              </a:rPr>
              <a:t>]);  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// OK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"{}"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my_vec</a:t>
            </a:r>
            <a:r>
              <a:rPr lang="en-GB" sz="1400" b="1" dirty="0"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GB" sz="1400" b="1" dirty="0">
                <a:solidFill>
                  <a:schemeClr val="accent3">
                    <a:lumMod val="60000"/>
                    <a:lumOff val="40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en-GB" sz="1400" b="1" dirty="0"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  <a:r>
              <a:rPr lang="en-GB" sz="1400" dirty="0">
                <a:latin typeface="Consolas" panose="020B0609020204030204" pitchFamily="49" charset="0"/>
              </a:rPr>
              <a:t>);  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// NOT OK - OOB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49283-F7E4-06D5-3C71-60529585BD28}"/>
              </a:ext>
            </a:extLst>
          </p:cNvPr>
          <p:cNvSpPr txBox="1"/>
          <p:nvPr/>
        </p:nvSpPr>
        <p:spPr>
          <a:xfrm>
            <a:off x="5934542" y="5023263"/>
            <a:ext cx="6023909" cy="175432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GB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GB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5</a:t>
            </a:r>
          </a:p>
          <a:p>
            <a:r>
              <a:rPr lang="en-GB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</a:p>
          <a:p>
            <a:r>
              <a:rPr lang="en-GB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thread 'main' panicked at 'index out of bounds: the </a:t>
            </a:r>
            <a:r>
              <a:rPr lang="en-US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len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 is 5 but the index is 5', vecpanicindex.rs:17:20</a:t>
            </a:r>
          </a:p>
          <a:p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note: run with `RUST_BACKTRACE=1` environment variable to display a backtrace</a:t>
            </a:r>
            <a:endParaRPr lang="en-GB" sz="12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ADC33-1BC3-DC71-F7EA-95F8638DA079}"/>
              </a:ext>
            </a:extLst>
          </p:cNvPr>
          <p:cNvSpPr txBox="1"/>
          <p:nvPr/>
        </p:nvSpPr>
        <p:spPr>
          <a:xfrm>
            <a:off x="4747945" y="5014642"/>
            <a:ext cx="1150973" cy="258623"/>
          </a:xfrm>
          <a:prstGeom prst="rect">
            <a:avLst/>
          </a:prstGeom>
          <a:solidFill>
            <a:srgbClr val="00B05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pic>
        <p:nvPicPr>
          <p:cNvPr id="8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01DCE3D5-5BA9-982A-2EA2-BEA0F43EC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672" y="1104653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8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C990D2-3DF5-70F7-4C19-458D35E32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Accessing via get() method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47F09-9663-4C15-D295-BF16E74257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4000" y="399958"/>
            <a:ext cx="7233216" cy="4094163"/>
          </a:xfrm>
        </p:spPr>
        <p:txBody>
          <a:bodyPr/>
          <a:lstStyle/>
          <a:p>
            <a:r>
              <a:rPr lang="en-GB" b="1" dirty="0"/>
              <a:t>Alternatively, we can access Vector elements using the get() method.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FA3B1-B3BF-CC44-443D-14D004F60269}"/>
              </a:ext>
            </a:extLst>
          </p:cNvPr>
          <p:cNvSpPr txBox="1"/>
          <p:nvPr/>
        </p:nvSpPr>
        <p:spPr>
          <a:xfrm>
            <a:off x="4574000" y="1009651"/>
            <a:ext cx="6956940" cy="391861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r>
              <a:rPr lang="en-GB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main() {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// declare a vector </a:t>
            </a:r>
          </a:p>
          <a:p>
            <a:pPr algn="l"/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let mut </a:t>
            </a:r>
            <a:r>
              <a:rPr lang="en-GB" sz="1400" dirty="0" err="1">
                <a:latin typeface="Consolas" panose="020B0609020204030204" pitchFamily="49" charset="0"/>
              </a:rPr>
              <a:t>my_vec</a:t>
            </a:r>
            <a:r>
              <a:rPr lang="en-GB" sz="1400" dirty="0">
                <a:latin typeface="Consolas" panose="020B0609020204030204" pitchFamily="49" charset="0"/>
              </a:rPr>
              <a:t> = </a:t>
            </a:r>
            <a:r>
              <a:rPr lang="en-GB" sz="1400" dirty="0" err="1">
                <a:latin typeface="Consolas" panose="020B0609020204030204" pitchFamily="49" charset="0"/>
              </a:rPr>
              <a:t>Vec</a:t>
            </a:r>
            <a:r>
              <a:rPr lang="en-GB" sz="1400" dirty="0">
                <a:latin typeface="Consolas" panose="020B0609020204030204" pitchFamily="49" charset="0"/>
              </a:rPr>
              <a:t>::new();</a:t>
            </a: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"{}"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my_vec.len</a:t>
            </a:r>
            <a:r>
              <a:rPr lang="en-GB" sz="1400" dirty="0"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"{}"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my_vec.capacity</a:t>
            </a:r>
            <a:r>
              <a:rPr lang="en-GB" sz="1400" dirty="0">
                <a:latin typeface="Consolas" panose="020B0609020204030204" pitchFamily="49" charset="0"/>
              </a:rPr>
              <a:t>());</a:t>
            </a: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 // add 5 values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i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in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GB" sz="1400" dirty="0">
                <a:latin typeface="Consolas" panose="020B0609020204030204" pitchFamily="49" charset="0"/>
              </a:rPr>
              <a:t>..</a:t>
            </a:r>
            <a:r>
              <a:rPr lang="en-GB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GB" sz="1400" dirty="0"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   </a:t>
            </a:r>
            <a:r>
              <a:rPr lang="en-GB" sz="1400" dirty="0" err="1">
                <a:latin typeface="Consolas" panose="020B0609020204030204" pitchFamily="49" charset="0"/>
              </a:rPr>
              <a:t>my_vec.push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 err="1">
                <a:latin typeface="Consolas" panose="020B0609020204030204" pitchFamily="49" charset="0"/>
              </a:rPr>
              <a:t>i</a:t>
            </a:r>
            <a:r>
              <a:rPr lang="en-GB" sz="1400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"{}"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my_vec.len</a:t>
            </a:r>
            <a:r>
              <a:rPr lang="en-GB" sz="1400" dirty="0"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"{}"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my_vec.capacity</a:t>
            </a:r>
            <a:r>
              <a:rPr lang="en-GB" sz="1400" dirty="0">
                <a:latin typeface="Consolas" panose="020B0609020204030204" pitchFamily="49" charset="0"/>
              </a:rPr>
              <a:t>());</a:t>
            </a: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"{:?}"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my_vec.</a:t>
            </a:r>
            <a:r>
              <a:rPr lang="en-GB" sz="1400" b="1" dirty="0" err="1"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GB" sz="1400" b="1" dirty="0">
                <a:highlight>
                  <a:srgbClr val="FFFF00"/>
                </a:highlight>
                <a:latin typeface="Consolas" panose="020B0609020204030204" pitchFamily="49" charset="0"/>
              </a:rPr>
              <a:t>(4)</a:t>
            </a:r>
            <a:r>
              <a:rPr lang="en-GB" sz="1400" dirty="0">
                <a:latin typeface="Consolas" panose="020B0609020204030204" pitchFamily="49" charset="0"/>
              </a:rPr>
              <a:t>); 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// OK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"{:?}"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my_vec</a:t>
            </a:r>
            <a:r>
              <a:rPr lang="en-GB" sz="1400" b="1" dirty="0" err="1">
                <a:latin typeface="Consolas" panose="020B0609020204030204" pitchFamily="49" charset="0"/>
              </a:rPr>
              <a:t>.</a:t>
            </a:r>
            <a:r>
              <a:rPr lang="en-GB" sz="1400" b="1" dirty="0" err="1"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GB" sz="1400" b="1" dirty="0">
                <a:highlight>
                  <a:srgbClr val="FFFF00"/>
                </a:highlight>
                <a:latin typeface="Consolas" panose="020B0609020204030204" pitchFamily="49" charset="0"/>
              </a:rPr>
              <a:t>(5)</a:t>
            </a:r>
            <a:r>
              <a:rPr lang="en-GB" sz="1400" dirty="0">
                <a:latin typeface="Consolas" panose="020B0609020204030204" pitchFamily="49" charset="0"/>
              </a:rPr>
              <a:t>); 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// ALSO OK…but may return None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49283-F7E4-06D5-3C71-60529585BD28}"/>
              </a:ext>
            </a:extLst>
          </p:cNvPr>
          <p:cNvSpPr txBox="1"/>
          <p:nvPr/>
        </p:nvSpPr>
        <p:spPr>
          <a:xfrm>
            <a:off x="9512136" y="5014642"/>
            <a:ext cx="2018804" cy="120032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5</a:t>
            </a:r>
          </a:p>
          <a:p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</a:p>
          <a:p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Some(4)</a:t>
            </a:r>
          </a:p>
          <a:p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None</a:t>
            </a:r>
            <a:endParaRPr lang="en-GB" sz="12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ADC33-1BC3-DC71-F7EA-95F8638DA079}"/>
              </a:ext>
            </a:extLst>
          </p:cNvPr>
          <p:cNvSpPr txBox="1"/>
          <p:nvPr/>
        </p:nvSpPr>
        <p:spPr>
          <a:xfrm>
            <a:off x="8274916" y="5014642"/>
            <a:ext cx="1150973" cy="258623"/>
          </a:xfrm>
          <a:prstGeom prst="rect">
            <a:avLst/>
          </a:prstGeom>
          <a:solidFill>
            <a:srgbClr val="00B05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pic>
        <p:nvPicPr>
          <p:cNvPr id="8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B116F252-8127-3354-D7DF-1D796691B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0940" y="1009651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83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D22707-FA36-6DEE-A03F-9447E41C34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Capacity and Allocation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31E8B-5CCE-12D7-69A0-C856CE140C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85876" y="447459"/>
            <a:ext cx="6770078" cy="4094163"/>
          </a:xfrm>
        </p:spPr>
        <p:txBody>
          <a:bodyPr/>
          <a:lstStyle/>
          <a:p>
            <a:r>
              <a:rPr lang="en-GB" b="1" dirty="0"/>
              <a:t>Rust's "</a:t>
            </a:r>
            <a:r>
              <a:rPr lang="en-GB" b="1" dirty="0" err="1"/>
              <a:t>with_capacity</a:t>
            </a:r>
            <a:r>
              <a:rPr lang="en-GB" b="1" dirty="0"/>
              <a:t>" method allows us to create an empty vector with a planned limit…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6D57B-3832-14C9-8BBA-A4757D810C2F}"/>
              </a:ext>
            </a:extLst>
          </p:cNvPr>
          <p:cNvSpPr txBox="1"/>
          <p:nvPr/>
        </p:nvSpPr>
        <p:spPr>
          <a:xfrm>
            <a:off x="4679811" y="1223406"/>
            <a:ext cx="6676143" cy="454800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r>
              <a:rPr lang="en-GB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main() {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// declare a vector with a capacity of 5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let mut </a:t>
            </a:r>
            <a:r>
              <a:rPr lang="en-GB" sz="1400" dirty="0" err="1">
                <a:latin typeface="Consolas" panose="020B0609020204030204" pitchFamily="49" charset="0"/>
              </a:rPr>
              <a:t>my_vec</a:t>
            </a:r>
            <a:r>
              <a:rPr lang="en-GB" sz="1400" dirty="0">
                <a:latin typeface="Consolas" panose="020B0609020204030204" pitchFamily="49" charset="0"/>
              </a:rPr>
              <a:t> = </a:t>
            </a:r>
            <a:r>
              <a:rPr lang="en-GB" sz="1400" dirty="0" err="1">
                <a:latin typeface="Consolas" panose="020B0609020204030204" pitchFamily="49" charset="0"/>
              </a:rPr>
              <a:t>Vec</a:t>
            </a:r>
            <a:r>
              <a:rPr lang="en-GB" sz="1400" dirty="0">
                <a:latin typeface="Consolas" panose="020B0609020204030204" pitchFamily="49" charset="0"/>
              </a:rPr>
              <a:t>::</a:t>
            </a:r>
            <a:r>
              <a:rPr lang="en-GB" sz="1400" dirty="0" err="1">
                <a:highlight>
                  <a:srgbClr val="FFFF00"/>
                </a:highlight>
                <a:latin typeface="Consolas" panose="020B0609020204030204" pitchFamily="49" charset="0"/>
              </a:rPr>
              <a:t>with_capacity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GB" sz="1400" dirty="0">
                <a:latin typeface="Consolas" panose="020B0609020204030204" pitchFamily="49" charset="0"/>
              </a:rPr>
              <a:t>);</a:t>
            </a: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// The vector has no data, but has capacity for 5 </a:t>
            </a:r>
          </a:p>
          <a:p>
            <a:pPr algn="l"/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"{}"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my_vec.len</a:t>
            </a:r>
            <a:r>
              <a:rPr lang="en-GB" sz="1400" dirty="0"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"{}"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my_vec.</a:t>
            </a:r>
            <a:r>
              <a:rPr lang="en-GB" sz="1400" dirty="0" err="1">
                <a:highlight>
                  <a:srgbClr val="FFFF00"/>
                </a:highlight>
                <a:latin typeface="Consolas" panose="020B0609020204030204" pitchFamily="49" charset="0"/>
              </a:rPr>
              <a:t>capacity</a:t>
            </a:r>
            <a:r>
              <a:rPr lang="en-GB" sz="1400" dirty="0">
                <a:latin typeface="Consolas" panose="020B0609020204030204" pitchFamily="49" charset="0"/>
              </a:rPr>
              <a:t>());</a:t>
            </a: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// add 5 values, no need to reallocate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i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in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GB" sz="1400" dirty="0">
                <a:latin typeface="Consolas" panose="020B0609020204030204" pitchFamily="49" charset="0"/>
              </a:rPr>
              <a:t>..</a:t>
            </a:r>
            <a:r>
              <a:rPr lang="en-GB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GB" sz="1400" dirty="0"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   </a:t>
            </a:r>
            <a:r>
              <a:rPr lang="en-GB" sz="1400" dirty="0" err="1">
                <a:latin typeface="Consolas" panose="020B0609020204030204" pitchFamily="49" charset="0"/>
              </a:rPr>
              <a:t>my_vec.push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 err="1">
                <a:latin typeface="Consolas" panose="020B0609020204030204" pitchFamily="49" charset="0"/>
              </a:rPr>
              <a:t>i</a:t>
            </a:r>
            <a:r>
              <a:rPr lang="en-GB" sz="1400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}</a:t>
            </a: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"{}"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my_vec.len</a:t>
            </a:r>
            <a:r>
              <a:rPr lang="en-GB" sz="1400" dirty="0"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"{}"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my_vec.</a:t>
            </a:r>
            <a:r>
              <a:rPr lang="en-GB" sz="1400" dirty="0" err="1">
                <a:highlight>
                  <a:srgbClr val="FFFF00"/>
                </a:highlight>
                <a:latin typeface="Consolas" panose="020B0609020204030204" pitchFamily="49" charset="0"/>
              </a:rPr>
              <a:t>capacity</a:t>
            </a:r>
            <a:r>
              <a:rPr lang="en-GB" sz="1400" dirty="0">
                <a:latin typeface="Consolas" panose="020B0609020204030204" pitchFamily="49" charset="0"/>
              </a:rPr>
              <a:t>());</a:t>
            </a: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//this should force reallocation as length now exceeds capacity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</a:rPr>
              <a:t>vec.push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-99</a:t>
            </a:r>
            <a:r>
              <a:rPr lang="en-GB" sz="1400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"{}"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my_vec.len</a:t>
            </a:r>
            <a:r>
              <a:rPr lang="en-GB" sz="1400" dirty="0"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"{}"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my_vec.</a:t>
            </a:r>
            <a:r>
              <a:rPr lang="en-GB" sz="1400" dirty="0" err="1">
                <a:highlight>
                  <a:srgbClr val="FFFF00"/>
                </a:highlight>
                <a:latin typeface="Consolas" panose="020B0609020204030204" pitchFamily="49" charset="0"/>
              </a:rPr>
              <a:t>capacity</a:t>
            </a:r>
            <a:r>
              <a:rPr lang="en-GB" sz="1400" dirty="0"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76FBDE-AC2C-5556-49EC-8A6A1E9FE861}"/>
              </a:ext>
            </a:extLst>
          </p:cNvPr>
          <p:cNvSpPr txBox="1"/>
          <p:nvPr/>
        </p:nvSpPr>
        <p:spPr>
          <a:xfrm>
            <a:off x="8850904" y="5586397"/>
            <a:ext cx="3034907" cy="120032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GB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5</a:t>
            </a:r>
          </a:p>
          <a:p>
            <a:r>
              <a:rPr lang="en-GB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5</a:t>
            </a:r>
          </a:p>
          <a:p>
            <a:r>
              <a:rPr lang="en-GB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5</a:t>
            </a:r>
          </a:p>
          <a:p>
            <a:r>
              <a:rPr lang="en-GB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6</a:t>
            </a:r>
          </a:p>
          <a:p>
            <a:r>
              <a:rPr lang="en-GB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5E0027-BC22-25C6-8F2A-7A381349DAAA}"/>
              </a:ext>
            </a:extLst>
          </p:cNvPr>
          <p:cNvSpPr txBox="1"/>
          <p:nvPr/>
        </p:nvSpPr>
        <p:spPr>
          <a:xfrm>
            <a:off x="7631797" y="5587092"/>
            <a:ext cx="1155639" cy="276999"/>
          </a:xfrm>
          <a:prstGeom prst="rect">
            <a:avLst/>
          </a:prstGeom>
          <a:solidFill>
            <a:srgbClr val="00B05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pic>
        <p:nvPicPr>
          <p:cNvPr id="8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CC32C858-3E1B-C1CF-643E-54FC00704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8267" y="1249077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95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A29BF5-8B47-F010-2DEA-C0A479BA13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Shrinking Vectors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CF923-9D4C-ADC0-DF2B-09A9803457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3819" y="310217"/>
            <a:ext cx="6774287" cy="1416675"/>
          </a:xfrm>
        </p:spPr>
        <p:txBody>
          <a:bodyPr/>
          <a:lstStyle/>
          <a:p>
            <a:r>
              <a:rPr lang="en-GB" dirty="0"/>
              <a:t>Shrinking of a vector </a:t>
            </a:r>
            <a:r>
              <a:rPr lang="en-GB" b="1" dirty="0"/>
              <a:t>is not performed automatically </a:t>
            </a:r>
            <a:r>
              <a:rPr lang="en-GB" dirty="0"/>
              <a:t>if the length reduces (even to 0, i.e. empty)</a:t>
            </a:r>
          </a:p>
          <a:p>
            <a:r>
              <a:rPr lang="en-GB" b="1" dirty="0"/>
              <a:t>But it can be performed manually, if required: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99B6A-979F-2B68-C6FE-5698141F8EDC}"/>
              </a:ext>
            </a:extLst>
          </p:cNvPr>
          <p:cNvSpPr txBox="1"/>
          <p:nvPr/>
        </p:nvSpPr>
        <p:spPr>
          <a:xfrm>
            <a:off x="4803817" y="1282300"/>
            <a:ext cx="6623235" cy="488118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r>
              <a:rPr lang="en-GB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main() {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// declare a vector with a capacity of 5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let mut </a:t>
            </a:r>
            <a:r>
              <a:rPr lang="en-GB" sz="1400" dirty="0" err="1">
                <a:latin typeface="Consolas" panose="020B0609020204030204" pitchFamily="49" charset="0"/>
              </a:rPr>
              <a:t>my_vec</a:t>
            </a:r>
            <a:r>
              <a:rPr lang="en-GB" sz="1400" dirty="0">
                <a:latin typeface="Consolas" panose="020B0609020204030204" pitchFamily="49" charset="0"/>
              </a:rPr>
              <a:t> = </a:t>
            </a:r>
            <a:r>
              <a:rPr lang="en-GB" sz="1400" dirty="0" err="1">
                <a:latin typeface="Consolas" panose="020B0609020204030204" pitchFamily="49" charset="0"/>
              </a:rPr>
              <a:t>Vec</a:t>
            </a:r>
            <a:r>
              <a:rPr lang="en-GB" sz="1400" dirty="0">
                <a:latin typeface="Consolas" panose="020B0609020204030204" pitchFamily="49" charset="0"/>
              </a:rPr>
              <a:t>::</a:t>
            </a:r>
            <a:r>
              <a:rPr lang="en-GB" sz="1400" dirty="0" err="1">
                <a:latin typeface="Consolas" panose="020B0609020204030204" pitchFamily="49" charset="0"/>
              </a:rPr>
              <a:t>with_capacity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GB" sz="1400" dirty="0">
                <a:latin typeface="Consolas" panose="020B0609020204030204" pitchFamily="49" charset="0"/>
              </a:rPr>
              <a:t>);</a:t>
            </a: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// The vector has no data, but has capacity for 5 </a:t>
            </a:r>
          </a:p>
          <a:p>
            <a:pPr algn="l"/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"{}"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my_vec.len</a:t>
            </a:r>
            <a:r>
              <a:rPr lang="en-GB" sz="1400" dirty="0"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"{}"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my_vec.capacity</a:t>
            </a:r>
            <a:r>
              <a:rPr lang="en-GB" sz="1400" dirty="0">
                <a:latin typeface="Consolas" panose="020B0609020204030204" pitchFamily="49" charset="0"/>
              </a:rPr>
              <a:t>());</a:t>
            </a: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// add 5 values, no need to reallocate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i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in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GB" sz="1400" dirty="0">
                <a:latin typeface="Consolas" panose="020B0609020204030204" pitchFamily="49" charset="0"/>
              </a:rPr>
              <a:t>..</a:t>
            </a:r>
            <a:r>
              <a:rPr lang="en-GB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GB" sz="1400" dirty="0"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   </a:t>
            </a:r>
            <a:r>
              <a:rPr lang="en-GB" sz="1400" dirty="0" err="1">
                <a:latin typeface="Consolas" panose="020B0609020204030204" pitchFamily="49" charset="0"/>
              </a:rPr>
              <a:t>my_vec.push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 err="1">
                <a:latin typeface="Consolas" panose="020B0609020204030204" pitchFamily="49" charset="0"/>
              </a:rPr>
              <a:t>i</a:t>
            </a:r>
            <a:r>
              <a:rPr lang="en-GB" sz="1400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}</a:t>
            </a: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// pop (unused) value from end of vector </a:t>
            </a:r>
          </a:p>
          <a:p>
            <a:pPr algn="l"/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latin typeface="Consolas" panose="020B0609020204030204" pitchFamily="49" charset="0"/>
              </a:rPr>
              <a:t>let _value = </a:t>
            </a:r>
            <a:r>
              <a:rPr lang="en-GB" sz="1400" dirty="0" err="1">
                <a:latin typeface="Consolas" panose="020B0609020204030204" pitchFamily="49" charset="0"/>
              </a:rPr>
              <a:t>my_vec.pop</a:t>
            </a:r>
            <a:r>
              <a:rPr lang="en-GB" sz="1400" dirty="0">
                <a:latin typeface="Consolas" panose="020B0609020204030204" pitchFamily="49" charset="0"/>
              </a:rPr>
              <a:t>();</a:t>
            </a:r>
          </a:p>
          <a:p>
            <a:pPr algn="l"/>
            <a:endParaRPr lang="en-GB" sz="1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// force it to shrink (comment out to see effect)</a:t>
            </a:r>
          </a:p>
          <a:p>
            <a:pPr algn="l"/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</a:rPr>
              <a:t>my_vec.</a:t>
            </a:r>
            <a:r>
              <a:rPr lang="en-GB" sz="1400" dirty="0" err="1">
                <a:highlight>
                  <a:srgbClr val="FFFF00"/>
                </a:highlight>
                <a:latin typeface="Consolas" panose="020B0609020204030204" pitchFamily="49" charset="0"/>
              </a:rPr>
              <a:t>shrink_to_fit</a:t>
            </a:r>
            <a:r>
              <a:rPr lang="en-GB" sz="1400" dirty="0"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"{}"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my_vec.len</a:t>
            </a:r>
            <a:r>
              <a:rPr lang="en-GB" sz="1400" dirty="0"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"{}"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my_vec.capacity</a:t>
            </a:r>
            <a:r>
              <a:rPr lang="en-GB" sz="1400" dirty="0"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7CC7DD-FB9E-A033-4C2E-1223D62BDFDE}"/>
              </a:ext>
            </a:extLst>
          </p:cNvPr>
          <p:cNvSpPr txBox="1"/>
          <p:nvPr/>
        </p:nvSpPr>
        <p:spPr>
          <a:xfrm>
            <a:off x="8723968" y="5894292"/>
            <a:ext cx="3034907" cy="83099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GB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5</a:t>
            </a:r>
          </a:p>
          <a:p>
            <a:r>
              <a:rPr lang="en-GB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GB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B3DD04-366B-D028-3D9B-C0D2AF7E229E}"/>
              </a:ext>
            </a:extLst>
          </p:cNvPr>
          <p:cNvSpPr txBox="1"/>
          <p:nvPr/>
        </p:nvSpPr>
        <p:spPr>
          <a:xfrm>
            <a:off x="7537616" y="5899792"/>
            <a:ext cx="1155639" cy="276999"/>
          </a:xfrm>
          <a:prstGeom prst="rect">
            <a:avLst/>
          </a:prstGeom>
          <a:solidFill>
            <a:srgbClr val="00B05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pic>
        <p:nvPicPr>
          <p:cNvPr id="8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E88F792F-F347-BB2B-D39A-F7FA2BF45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051" y="1268989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921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28B45A-24CA-137A-BA6A-B85D94CFCF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Vectors – Under the Hood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68C01-F1EE-75AE-E363-E5550B83FD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26498" y="376208"/>
            <a:ext cx="7280717" cy="4094163"/>
          </a:xfrm>
        </p:spPr>
        <p:txBody>
          <a:bodyPr/>
          <a:lstStyle/>
          <a:p>
            <a:r>
              <a:rPr lang="en-GB" b="1" dirty="0"/>
              <a:t>Let's explore what's going on in memory…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42F2F90-4CD6-B68D-2097-490DD8915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7048"/>
              </p:ext>
            </p:extLst>
          </p:nvPr>
        </p:nvGraphicFramePr>
        <p:xfrm>
          <a:off x="5264176" y="4172841"/>
          <a:ext cx="2119356" cy="15796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2380">
                  <a:extLst>
                    <a:ext uri="{9D8B030D-6E8A-4147-A177-3AD203B41FA5}">
                      <a16:colId xmlns:a16="http://schemas.microsoft.com/office/drawing/2014/main" val="2091953518"/>
                    </a:ext>
                  </a:extLst>
                </a:gridCol>
                <a:gridCol w="856976">
                  <a:extLst>
                    <a:ext uri="{9D8B030D-6E8A-4147-A177-3AD203B41FA5}">
                      <a16:colId xmlns:a16="http://schemas.microsoft.com/office/drawing/2014/main" val="2923573288"/>
                    </a:ext>
                  </a:extLst>
                </a:gridCol>
              </a:tblGrid>
              <a:tr h="394903">
                <a:tc gridSpan="2">
                  <a:txBody>
                    <a:bodyPr/>
                    <a:lstStyle/>
                    <a:p>
                      <a:pPr algn="ctr"/>
                      <a:r>
                        <a:rPr lang="en-GB" b="1" dirty="0" err="1"/>
                        <a:t>my_vec</a:t>
                      </a:r>
                      <a:endParaRPr lang="en-GB" b="1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386091"/>
                  </a:ext>
                </a:extLst>
              </a:tr>
              <a:tr h="394903">
                <a:tc>
                  <a:txBody>
                    <a:bodyPr/>
                    <a:lstStyle/>
                    <a:p>
                      <a:r>
                        <a:rPr lang="en-GB" b="1" dirty="0" err="1"/>
                        <a:t>Ptr</a:t>
                      </a:r>
                      <a:endParaRPr lang="en-GB" b="1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804868"/>
                  </a:ext>
                </a:extLst>
              </a:tr>
              <a:tr h="394903">
                <a:tc>
                  <a:txBody>
                    <a:bodyPr/>
                    <a:lstStyle/>
                    <a:p>
                      <a:r>
                        <a:rPr lang="en-GB" b="1" dirty="0"/>
                        <a:t>Length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797645"/>
                  </a:ext>
                </a:extLst>
              </a:tr>
              <a:tr h="394903">
                <a:tc>
                  <a:txBody>
                    <a:bodyPr/>
                    <a:lstStyle/>
                    <a:p>
                      <a:r>
                        <a:rPr lang="en-GB" b="1" dirty="0"/>
                        <a:t>Capacity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668712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D7C22F-4A62-FFC2-3ED9-704482645B5F}"/>
              </a:ext>
            </a:extLst>
          </p:cNvPr>
          <p:cNvCxnSpPr>
            <a:cxnSpLocks/>
          </p:cNvCxnSpPr>
          <p:nvPr/>
        </p:nvCxnSpPr>
        <p:spPr>
          <a:xfrm>
            <a:off x="6972717" y="4783871"/>
            <a:ext cx="717516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7E88328A-C42D-FF76-7A5C-C7C17B545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620366"/>
              </p:ext>
            </p:extLst>
          </p:nvPr>
        </p:nvGraphicFramePr>
        <p:xfrm>
          <a:off x="7659589" y="4172841"/>
          <a:ext cx="2385924" cy="2386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4401">
                  <a:extLst>
                    <a:ext uri="{9D8B030D-6E8A-4147-A177-3AD203B41FA5}">
                      <a16:colId xmlns:a16="http://schemas.microsoft.com/office/drawing/2014/main" val="2382689840"/>
                    </a:ext>
                  </a:extLst>
                </a:gridCol>
                <a:gridCol w="1281523">
                  <a:extLst>
                    <a:ext uri="{9D8B030D-6E8A-4147-A177-3AD203B41FA5}">
                      <a16:colId xmlns:a16="http://schemas.microsoft.com/office/drawing/2014/main" val="1504787494"/>
                    </a:ext>
                  </a:extLst>
                </a:gridCol>
              </a:tblGrid>
              <a:tr h="427905">
                <a:tc>
                  <a:txBody>
                    <a:bodyPr/>
                    <a:lstStyle/>
                    <a:p>
                      <a:r>
                        <a:rPr lang="en-GB" b="1" dirty="0"/>
                        <a:t>Index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i32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211297"/>
                  </a:ext>
                </a:extLst>
              </a:tr>
              <a:tr h="391717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108631"/>
                  </a:ext>
                </a:extLst>
              </a:tr>
              <a:tr h="391717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076642"/>
                  </a:ext>
                </a:extLst>
              </a:tr>
              <a:tr h="391717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50697"/>
                  </a:ext>
                </a:extLst>
              </a:tr>
              <a:tr h="39171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UNINIT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292753"/>
                  </a:ext>
                </a:extLst>
              </a:tr>
              <a:tr h="39171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UNINIT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92161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06761B7-2CC5-7101-3FF3-2B3415C212E0}"/>
              </a:ext>
            </a:extLst>
          </p:cNvPr>
          <p:cNvSpPr txBox="1"/>
          <p:nvPr/>
        </p:nvSpPr>
        <p:spPr>
          <a:xfrm>
            <a:off x="4526498" y="909178"/>
            <a:ext cx="6676143" cy="268103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r>
              <a:rPr lang="en-GB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400" dirty="0">
                <a:latin typeface="Consolas" panose="020B0609020204030204" pitchFamily="49" charset="0"/>
              </a:rPr>
              <a:t> main() {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// declare a vector with a capacity of 5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let mut </a:t>
            </a:r>
            <a:r>
              <a:rPr lang="en-GB" sz="1400" dirty="0" err="1">
                <a:latin typeface="Consolas" panose="020B0609020204030204" pitchFamily="49" charset="0"/>
              </a:rPr>
              <a:t>my_vec</a:t>
            </a:r>
            <a:r>
              <a:rPr lang="en-GB" sz="1400" dirty="0">
                <a:latin typeface="Consolas" panose="020B0609020204030204" pitchFamily="49" charset="0"/>
              </a:rPr>
              <a:t> = </a:t>
            </a:r>
            <a:r>
              <a:rPr lang="en-GB" sz="1400" dirty="0" err="1">
                <a:latin typeface="Consolas" panose="020B0609020204030204" pitchFamily="49" charset="0"/>
              </a:rPr>
              <a:t>Vec</a:t>
            </a:r>
            <a:r>
              <a:rPr lang="en-GB" sz="1400" dirty="0">
                <a:latin typeface="Consolas" panose="020B0609020204030204" pitchFamily="49" charset="0"/>
              </a:rPr>
              <a:t>::</a:t>
            </a:r>
            <a:r>
              <a:rPr lang="en-GB" sz="1400" dirty="0" err="1">
                <a:latin typeface="Consolas" panose="020B0609020204030204" pitchFamily="49" charset="0"/>
              </a:rPr>
              <a:t>with_capacity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GB" sz="1400" dirty="0">
                <a:latin typeface="Consolas" panose="020B0609020204030204" pitchFamily="49" charset="0"/>
              </a:rPr>
              <a:t>);</a:t>
            </a: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// The vector has no data, but has capacity for 5 </a:t>
            </a:r>
          </a:p>
          <a:p>
            <a:pPr algn="l"/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"{}"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my_vec.len</a:t>
            </a:r>
            <a:r>
              <a:rPr lang="en-GB" sz="1400" dirty="0"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"{}"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</a:rPr>
              <a:t>my_vec.capacity</a:t>
            </a:r>
            <a:r>
              <a:rPr lang="en-GB" sz="1400" dirty="0">
                <a:latin typeface="Consolas" panose="020B0609020204030204" pitchFamily="49" charset="0"/>
              </a:rPr>
              <a:t>());</a:t>
            </a: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// add 3 values, no need to reallocate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i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in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GB" sz="1400" dirty="0">
                <a:latin typeface="Consolas" panose="020B0609020204030204" pitchFamily="49" charset="0"/>
              </a:rPr>
              <a:t>..</a:t>
            </a:r>
            <a:r>
              <a:rPr lang="en-GB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GB" sz="1400" dirty="0"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   </a:t>
            </a:r>
            <a:r>
              <a:rPr lang="en-GB" sz="1400" dirty="0" err="1">
                <a:latin typeface="Consolas" panose="020B0609020204030204" pitchFamily="49" charset="0"/>
              </a:rPr>
              <a:t>my_vec.push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 err="1">
                <a:latin typeface="Consolas" panose="020B0609020204030204" pitchFamily="49" charset="0"/>
              </a:rPr>
              <a:t>i</a:t>
            </a:r>
            <a:r>
              <a:rPr lang="en-GB" sz="1400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02365A-173F-9D04-A7B7-42B0DBAB16C2}"/>
              </a:ext>
            </a:extLst>
          </p:cNvPr>
          <p:cNvSpPr txBox="1"/>
          <p:nvPr/>
        </p:nvSpPr>
        <p:spPr>
          <a:xfrm>
            <a:off x="5264176" y="3800757"/>
            <a:ext cx="2119356" cy="301225"/>
          </a:xfrm>
          <a:prstGeom prst="rect">
            <a:avLst/>
          </a:prstGeom>
          <a:solidFill>
            <a:srgbClr val="00B05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94140E-DDB5-CE9F-0AC0-583A4253A864}"/>
              </a:ext>
            </a:extLst>
          </p:cNvPr>
          <p:cNvSpPr txBox="1"/>
          <p:nvPr/>
        </p:nvSpPr>
        <p:spPr>
          <a:xfrm>
            <a:off x="7659589" y="3800104"/>
            <a:ext cx="2385923" cy="301006"/>
          </a:xfrm>
          <a:prstGeom prst="rect">
            <a:avLst/>
          </a:prstGeom>
          <a:solidFill>
            <a:srgbClr val="00B05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heap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E70C24-5AD5-4F45-A93E-570065CC5DB8}"/>
              </a:ext>
            </a:extLst>
          </p:cNvPr>
          <p:cNvCxnSpPr/>
          <p:nvPr/>
        </p:nvCxnSpPr>
        <p:spPr>
          <a:xfrm>
            <a:off x="10237388" y="4655127"/>
            <a:ext cx="0" cy="190420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9E44D9-5EF3-5EC4-48EB-60393895839E}"/>
              </a:ext>
            </a:extLst>
          </p:cNvPr>
          <p:cNvSpPr txBox="1"/>
          <p:nvPr/>
        </p:nvSpPr>
        <p:spPr>
          <a:xfrm>
            <a:off x="10352212" y="5225238"/>
            <a:ext cx="1329178" cy="598882"/>
          </a:xfrm>
          <a:prstGeom prst="rect">
            <a:avLst/>
          </a:prstGeom>
          <a:solidFill>
            <a:srgbClr val="00B05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5 x 4 bytes = 20 bytes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E847DE-1C32-8964-78BF-BFDEDA6B5A52}"/>
              </a:ext>
            </a:extLst>
          </p:cNvPr>
          <p:cNvSpPr txBox="1"/>
          <p:nvPr/>
        </p:nvSpPr>
        <p:spPr>
          <a:xfrm>
            <a:off x="10352213" y="2137216"/>
            <a:ext cx="1329177" cy="46166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GB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BB2EC6-B566-BEDD-EA4B-1EDDB1700107}"/>
              </a:ext>
            </a:extLst>
          </p:cNvPr>
          <p:cNvSpPr txBox="1"/>
          <p:nvPr/>
        </p:nvSpPr>
        <p:spPr>
          <a:xfrm>
            <a:off x="9133105" y="2137911"/>
            <a:ext cx="1155639" cy="276999"/>
          </a:xfrm>
          <a:prstGeom prst="rect">
            <a:avLst/>
          </a:prstGeom>
          <a:solidFill>
            <a:srgbClr val="00B05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BBB50D-CBA2-AD7D-3895-94EF479B887F}"/>
              </a:ext>
            </a:extLst>
          </p:cNvPr>
          <p:cNvSpPr txBox="1"/>
          <p:nvPr/>
        </p:nvSpPr>
        <p:spPr>
          <a:xfrm rot="16200000">
            <a:off x="4549395" y="5086947"/>
            <a:ext cx="1198037" cy="168141"/>
          </a:xfrm>
          <a:prstGeom prst="rect">
            <a:avLst/>
          </a:prstGeom>
          <a:solidFill>
            <a:srgbClr val="00B05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triplet</a:t>
            </a:r>
          </a:p>
        </p:txBody>
      </p:sp>
      <p:pic>
        <p:nvPicPr>
          <p:cNvPr id="12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5E3AA154-E1CC-9BE5-A3F0-A9BE191A4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672" y="970454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072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546969-5721-47A2-EE30-A530B1CFCF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Using </a:t>
            </a:r>
            <a:r>
              <a:rPr lang="en-GB" cap="none" dirty="0" err="1"/>
              <a:t>vec</a:t>
            </a:r>
            <a:r>
              <a:rPr lang="en-GB" cap="none" dirty="0"/>
              <a:t>! Macro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677F3-A075-D35F-07B9-689B6DC890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80878" y="364332"/>
            <a:ext cx="7126338" cy="6060219"/>
          </a:xfrm>
        </p:spPr>
        <p:txBody>
          <a:bodyPr/>
          <a:lstStyle/>
          <a:p>
            <a:r>
              <a:rPr lang="en-GB" dirty="0"/>
              <a:t>The convenient </a:t>
            </a:r>
            <a:r>
              <a:rPr lang="en-GB" b="1" dirty="0" err="1"/>
              <a:t>vec</a:t>
            </a:r>
            <a:r>
              <a:rPr lang="en-GB" b="1" dirty="0"/>
              <a:t>! macro </a:t>
            </a:r>
            <a:r>
              <a:rPr lang="en-GB" dirty="0"/>
              <a:t>is</a:t>
            </a:r>
            <a:r>
              <a:rPr lang="en-GB" b="1" dirty="0"/>
              <a:t> </a:t>
            </a:r>
            <a:r>
              <a:rPr lang="en-GB" dirty="0"/>
              <a:t>often used to </a:t>
            </a:r>
            <a:r>
              <a:rPr lang="en-GB" b="1" dirty="0"/>
              <a:t>create and initialise </a:t>
            </a:r>
            <a:r>
              <a:rPr lang="en-GB" dirty="0"/>
              <a:t>a vector in one single line, e.g.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Note </a:t>
            </a:r>
            <a:r>
              <a:rPr lang="en-GB" dirty="0"/>
              <a:t>the use of the </a:t>
            </a:r>
            <a:r>
              <a:rPr lang="en-GB" b="1" dirty="0">
                <a:highlight>
                  <a:srgbClr val="FFFF00"/>
                </a:highlight>
              </a:rPr>
              <a:t>type suffix </a:t>
            </a:r>
            <a:r>
              <a:rPr lang="en-GB" dirty="0"/>
              <a:t>on the </a:t>
            </a:r>
            <a:r>
              <a:rPr lang="en-GB" b="1" dirty="0">
                <a:highlight>
                  <a:srgbClr val="FFFF00"/>
                </a:highlight>
              </a:rPr>
              <a:t>first element </a:t>
            </a:r>
            <a:r>
              <a:rPr lang="en-GB" dirty="0"/>
              <a:t>of the vector; but Rust could infer it without issues.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94A1A-325F-5CB5-498F-85CE987B2670}"/>
              </a:ext>
            </a:extLst>
          </p:cNvPr>
          <p:cNvSpPr txBox="1"/>
          <p:nvPr/>
        </p:nvSpPr>
        <p:spPr>
          <a:xfrm>
            <a:off x="4680878" y="1186764"/>
            <a:ext cx="6676143" cy="244606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endParaRPr lang="en-GB" sz="14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algn="l"/>
            <a:r>
              <a:rPr lang="en-GB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400" dirty="0">
                <a:latin typeface="Consolas" panose="020B0609020204030204" pitchFamily="49" charset="0"/>
              </a:rPr>
              <a:t> main() {</a:t>
            </a: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let mut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my_vec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vec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![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GB" sz="1400" dirty="0">
                <a:solidFill>
                  <a:srgbClr val="0070C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i32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, 2, 3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"Vector contains: {:?}"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my_vec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"Append -99 into vector"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my_vec.push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(-99);</a:t>
            </a:r>
          </a:p>
          <a:p>
            <a:pPr algn="l"/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"Vector contains: {:?}"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my_vec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21911-2B0C-7D6C-C853-9D15449A2B74}"/>
              </a:ext>
            </a:extLst>
          </p:cNvPr>
          <p:cNvSpPr txBox="1"/>
          <p:nvPr/>
        </p:nvSpPr>
        <p:spPr>
          <a:xfrm>
            <a:off x="8289740" y="3513066"/>
            <a:ext cx="3034907" cy="64633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Vector contains: [1, 2, 3]</a:t>
            </a:r>
          </a:p>
          <a:p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Append -99 into vector</a:t>
            </a:r>
          </a:p>
          <a:p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Vector contains: [1, 2, 3, -99]</a:t>
            </a:r>
            <a:endParaRPr lang="en-GB" sz="12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0CF61-4E55-5B4F-22F4-C596088F15DA}"/>
              </a:ext>
            </a:extLst>
          </p:cNvPr>
          <p:cNvSpPr txBox="1"/>
          <p:nvPr/>
        </p:nvSpPr>
        <p:spPr>
          <a:xfrm>
            <a:off x="7100019" y="3513066"/>
            <a:ext cx="1155639" cy="415635"/>
          </a:xfrm>
          <a:prstGeom prst="rect">
            <a:avLst/>
          </a:prstGeom>
          <a:solidFill>
            <a:srgbClr val="00B05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pic>
        <p:nvPicPr>
          <p:cNvPr id="8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E757F1CA-A28A-2BD0-EE85-A4143A8C2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647" y="1160219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92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QA - NEW Powerpoint template_with instructions</Template>
  <TotalTime>14436</TotalTime>
  <Words>4181</Words>
  <Application>Microsoft Office PowerPoint</Application>
  <PresentationFormat>Widescreen</PresentationFormat>
  <Paragraphs>723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Consolas</vt:lpstr>
      <vt:lpstr>Krana Fat B</vt:lpstr>
      <vt:lpstr>Montserrat</vt:lpstr>
      <vt:lpstr>Source Serif 4</vt:lpstr>
      <vt:lpstr>Office Theme</vt:lpstr>
      <vt:lpstr> C to Rust: Chapter 10 Vectors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#15: Vector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#16: Vectors</vt:lpstr>
      <vt:lpstr>PowerPoint Presentation</vt:lpstr>
      <vt:lpstr>Any questions?</vt:lpstr>
      <vt:lpstr>Appendices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CyberLaunch</dc:title>
  <dc:subject/>
  <dc:creator>Grove, Susan</dc:creator>
  <cp:keywords/>
  <dc:description/>
  <cp:lastModifiedBy>Mark Fishpool</cp:lastModifiedBy>
  <cp:revision>1299</cp:revision>
  <cp:lastPrinted>2019-07-11T13:24:49Z</cp:lastPrinted>
  <dcterms:created xsi:type="dcterms:W3CDTF">2019-07-10T13:11:53Z</dcterms:created>
  <dcterms:modified xsi:type="dcterms:W3CDTF">2023-10-16T10:56:09Z</dcterms:modified>
  <cp:category/>
</cp:coreProperties>
</file>